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60" r:id="rId4"/>
    <p:sldId id="262" r:id="rId5"/>
    <p:sldId id="263" r:id="rId6"/>
    <p:sldId id="265" r:id="rId7"/>
    <p:sldId id="266" r:id="rId8"/>
    <p:sldId id="268" r:id="rId9"/>
    <p:sldId id="269" r:id="rId10"/>
    <p:sldId id="271" r:id="rId11"/>
    <p:sldId id="273" r:id="rId12"/>
    <p:sldId id="282" r:id="rId13"/>
    <p:sldId id="283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CC00"/>
    <a:srgbClr val="FFCD6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340768"/>
            <a:ext cx="5544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ДОСТОЯНИЕ </a:t>
            </a:r>
          </a:p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РЕСПУБЛИКИ</a:t>
            </a:r>
          </a:p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КОМИ</a:t>
            </a:r>
          </a:p>
          <a:p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522920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Выполнила ученица 11 класса – </a:t>
            </a:r>
            <a:r>
              <a:rPr lang="ru-RU" b="1" dirty="0" err="1"/>
              <a:t>Белорыбкина</a:t>
            </a:r>
            <a:r>
              <a:rPr lang="ru-RU" b="1" dirty="0"/>
              <a:t> </a:t>
            </a:r>
            <a:r>
              <a:rPr lang="ru-RU" b="1" dirty="0" smtClean="0"/>
              <a:t>  Наталья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2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6000">
              <a:srgbClr val="E6D78A"/>
            </a:gs>
            <a:gs pos="11000">
              <a:srgbClr val="C7AC4C"/>
            </a:gs>
            <a:gs pos="16000">
              <a:srgbClr val="E6D78A"/>
            </a:gs>
            <a:gs pos="21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81128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богатству и разнообразию животного мира парк стоит на первом месте среди всех районов республики Коми. Насчитывается 43 вида млекопитающих, из них 1 вид (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европейская норка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занесен в 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Красную книгу Республики Коми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 исчезающих вида - 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соболь и северная пищуха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Наиболее типичные виды: заяц-беляк, летяга, олень северный, горностай, выдра, лось, лиса, волк, росомаха, медведь, лесная куница, ласка, белый песец. В результате миграции здесь появились американская норка, кабан.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996952"/>
            <a:ext cx="21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Европейская норка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3761" y="362406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Соболь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3843142"/>
            <a:ext cx="13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Пищуха северная</a:t>
            </a:r>
            <a:endParaRPr lang="ru-RU" b="1" dirty="0">
              <a:solidFill>
                <a:srgbClr val="009900"/>
              </a:solidFill>
            </a:endParaRPr>
          </a:p>
        </p:txBody>
      </p:sp>
      <p:pic>
        <p:nvPicPr>
          <p:cNvPr id="1026" name="Picture 2" descr="C:\Users\Светка\Desktop\картинки\iXUIR7G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18" y="-8196"/>
            <a:ext cx="4584861" cy="27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ка\Desktop\картинки\Sobol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8196"/>
            <a:ext cx="4572000" cy="353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ка\Desktop\картинки\a51776fb3eb450d6da54f413674549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42141"/>
            <a:ext cx="3384376" cy="237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6000">
              <a:srgbClr val="E6D78A"/>
            </a:gs>
            <a:gs pos="11000">
              <a:srgbClr val="C7AC4C"/>
            </a:gs>
            <a:gs pos="16000">
              <a:srgbClr val="E6D78A"/>
            </a:gs>
            <a:gs pos="21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национального парка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произрастают растения первой категории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охраны,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помещенные в </a:t>
            </a:r>
            <a:r>
              <a:rPr lang="ru-RU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Международную Красную книгу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венерин башмачок настоящий, </a:t>
            </a:r>
            <a:r>
              <a:rPr lang="ru-RU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родиола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розовая, башмачок пятнистый, пион уклоняющийся, </a:t>
            </a:r>
            <a:r>
              <a:rPr lang="ru-RU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шиверекия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Кузнецова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и </a:t>
            </a:r>
            <a:r>
              <a:rPr lang="ru-RU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Красную книгу РФ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вудсия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альпийская, </a:t>
            </a:r>
            <a:r>
              <a:rPr lang="ru-RU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пальчатокоренник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Траунштейнера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а также </a:t>
            </a:r>
            <a:r>
              <a:rPr lang="ru-RU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эндемичные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встречающиеся только на Урале, виды (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ветреница пермская, </a:t>
            </a:r>
            <a:r>
              <a:rPr lang="ru-RU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качим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уральский, лен северный, тимьян Талиева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Ко второй категории принадлежат </a:t>
            </a:r>
            <a:r>
              <a:rPr lang="ru-RU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реликтовые виды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представляющие собой остатки флоры прежних климатических эпох (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курильский чай, </a:t>
            </a:r>
            <a:r>
              <a:rPr lang="ru-RU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родиола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четырехчленная, белокопытник сибирский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3" y="3682575"/>
            <a:ext cx="2915817" cy="317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0689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венерин башмачок настоящий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32129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вудсия</a:t>
            </a:r>
            <a:r>
              <a:rPr lang="ru-RU" b="1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альпийская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32129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лен северный</a:t>
            </a:r>
            <a:endParaRPr lang="ru-RU" b="1" dirty="0">
              <a:solidFill>
                <a:srgbClr val="009900"/>
              </a:solidFill>
            </a:endParaRPr>
          </a:p>
        </p:txBody>
      </p:sp>
      <p:pic>
        <p:nvPicPr>
          <p:cNvPr id="1026" name="Picture 2" descr="C:\Users\Светка\Desktop\картинки\900399_venerin-bashmachok-nastoyaschii-krasnaya-kni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3682574"/>
            <a:ext cx="3127964" cy="31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ветка\Desktop\картинки\39086_9aa85e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08" y="3682574"/>
            <a:ext cx="3133048" cy="31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5000">
              <a:srgbClr val="E6D78A"/>
            </a:gs>
            <a:gs pos="10000">
              <a:srgbClr val="C7AC4C"/>
            </a:gs>
            <a:gs pos="15000">
              <a:srgbClr val="E6D78A"/>
            </a:gs>
            <a:gs pos="19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572" y="26064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Воркутинское Заполярье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уникально своей природой и в настоящее время привлекает к себе повышенное внимание ученых и туристов со всего мира. Необозримые просторы тундры сменяются скалистыми заснеженными отрогами самой суровой части Уральского хребта – Полярного Урала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Воркутинского района располагаются 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два заказника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пять памятников </a:t>
            </a:r>
            <a:r>
              <a:rPr lang="ru-RU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природы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155" y="2276872"/>
            <a:ext cx="2738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9900"/>
                </a:solidFill>
              </a:rPr>
              <a:t>Пембойские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>
                <a:solidFill>
                  <a:srgbClr val="009900"/>
                </a:solidFill>
              </a:rPr>
              <a:t>скалы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7185" y="2646204"/>
            <a:ext cx="393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FF"/>
                </a:solidFill>
              </a:rPr>
              <a:t>Водопад на реке </a:t>
            </a:r>
            <a:r>
              <a:rPr lang="ru-RU" sz="2400" dirty="0" err="1">
                <a:solidFill>
                  <a:srgbClr val="0000FF"/>
                </a:solidFill>
              </a:rPr>
              <a:t>Хальмерью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206" y="3046902"/>
            <a:ext cx="8129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</a:rPr>
              <a:t>Геологический памятник природы Воркутинский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8082" y="3416234"/>
            <a:ext cx="3253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FF"/>
                </a:solidFill>
              </a:rPr>
              <a:t>Заказник «Хребтовый»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724357"/>
            <a:ext cx="4025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</a:rPr>
              <a:t>Лесной заказник «</a:t>
            </a:r>
            <a:r>
              <a:rPr lang="ru-RU" sz="2400" b="1" dirty="0" err="1">
                <a:solidFill>
                  <a:srgbClr val="009900"/>
                </a:solidFill>
              </a:rPr>
              <a:t>Енганэпэ</a:t>
            </a:r>
            <a:r>
              <a:rPr lang="ru-RU" sz="2400" b="1" dirty="0">
                <a:solidFill>
                  <a:srgbClr val="009900"/>
                </a:solidFill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9576" y="4093689"/>
            <a:ext cx="7574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FF"/>
                </a:solidFill>
              </a:rPr>
              <a:t>Ботанический (луговой) памятник природы «Воркутинский»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09408" y="4924685"/>
            <a:ext cx="6624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</a:rPr>
              <a:t>Болотный памятник природы «У фермы </a:t>
            </a:r>
            <a:r>
              <a:rPr lang="ru-RU" sz="2400" b="1" dirty="0" err="1">
                <a:solidFill>
                  <a:srgbClr val="009900"/>
                </a:solidFill>
              </a:rPr>
              <a:t>Юнь</a:t>
            </a:r>
            <a:r>
              <a:rPr lang="ru-RU" sz="2400" b="1" dirty="0">
                <a:solidFill>
                  <a:srgbClr val="009900"/>
                </a:solidFill>
              </a:rPr>
              <a:t>-Яга»</a:t>
            </a:r>
          </a:p>
        </p:txBody>
      </p:sp>
    </p:spTree>
    <p:extLst>
      <p:ext uri="{BB962C8B-B14F-4D97-AF65-F5344CB8AC3E}">
        <p14:creationId xmlns:p14="http://schemas.microsoft.com/office/powerpoint/2010/main" val="337389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5000">
              <a:srgbClr val="E6D78A"/>
            </a:gs>
            <a:gs pos="10000">
              <a:srgbClr val="C7AC4C"/>
            </a:gs>
            <a:gs pos="15000">
              <a:srgbClr val="E6D78A"/>
            </a:gs>
            <a:gs pos="19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5354" y="3068960"/>
            <a:ext cx="209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9900"/>
                </a:solidFill>
              </a:rPr>
              <a:t>Пембойские</a:t>
            </a:r>
            <a:r>
              <a:rPr lang="ru-RU" b="1" dirty="0">
                <a:solidFill>
                  <a:srgbClr val="009900"/>
                </a:solidFill>
              </a:rPr>
              <a:t> скалы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27359" y="6371497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9900"/>
                </a:solidFill>
              </a:rPr>
              <a:t>Водопад на реке </a:t>
            </a:r>
            <a:r>
              <a:rPr lang="ru-RU" b="1" dirty="0" err="1">
                <a:solidFill>
                  <a:srgbClr val="009900"/>
                </a:solidFill>
              </a:rPr>
              <a:t>Хальмерью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1151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9900"/>
                </a:solidFill>
              </a:rPr>
              <a:t>Болотный памятник природы «У фермы </a:t>
            </a:r>
            <a:r>
              <a:rPr lang="ru-RU" b="1" dirty="0" err="1">
                <a:solidFill>
                  <a:srgbClr val="009900"/>
                </a:solidFill>
              </a:rPr>
              <a:t>Юнь</a:t>
            </a:r>
            <a:r>
              <a:rPr lang="ru-RU" b="1" dirty="0">
                <a:solidFill>
                  <a:srgbClr val="009900"/>
                </a:solidFill>
              </a:rPr>
              <a:t>-Яга»</a:t>
            </a:r>
          </a:p>
        </p:txBody>
      </p:sp>
      <p:pic>
        <p:nvPicPr>
          <p:cNvPr id="1026" name="Picture 2" descr="C:\Users\Светка\Desktop\картинки\metelitsa_pemb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9" y="116631"/>
            <a:ext cx="393643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ветка\Desktop\картинки\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08" y="3761457"/>
            <a:ext cx="3937160" cy="256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ка\Desktop\картинки\bolotnyy-pamyatnik-prirod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9353" y="116631"/>
            <a:ext cx="4105275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2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6000">
              <a:srgbClr val="E6D78A"/>
            </a:gs>
            <a:gs pos="11000">
              <a:srgbClr val="C7AC4C"/>
            </a:gs>
            <a:gs pos="16000">
              <a:srgbClr val="E6D78A"/>
            </a:gs>
            <a:gs pos="21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Используемые интернет-источники: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http://nesiditsa.ru/region/komi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http://vizitooptkomi.ru/oopt/146-about-oopt?showall=1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https://</a:t>
            </a:r>
            <a:r>
              <a:rPr lang="en-US" dirty="0" smtClean="0"/>
              <a:t>www.pechora-reserve.ru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https://ru.wikipedia.org/wiki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http://</a:t>
            </a:r>
            <a:r>
              <a:rPr lang="en-US" dirty="0" smtClean="0"/>
              <a:t>perevalnext.ru/pechoro-ilyichskiy-zapovednik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https://</a:t>
            </a:r>
            <a:r>
              <a:rPr lang="en-US" dirty="0" smtClean="0"/>
              <a:t>nashural.ru/mesta/respublika-komi/man-pupu-ner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http://</a:t>
            </a:r>
            <a:r>
              <a:rPr lang="en-US" dirty="0" smtClean="0"/>
              <a:t>yugyd-va.ru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3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ка\Desktop\картинки\6138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98" y="0"/>
            <a:ext cx="9280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76672"/>
            <a:ext cx="52565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Я родился под Северной звездою, </a:t>
            </a:r>
          </a:p>
          <a:p>
            <a:r>
              <a:rPr lang="ru-RU" b="1" dirty="0">
                <a:solidFill>
                  <a:schemeClr val="bg1"/>
                </a:solidFill>
              </a:rPr>
              <a:t>Где ночь сияет радужным шатром,</a:t>
            </a:r>
          </a:p>
          <a:p>
            <a:r>
              <a:rPr lang="ru-RU" b="1" dirty="0">
                <a:solidFill>
                  <a:schemeClr val="bg1"/>
                </a:solidFill>
              </a:rPr>
              <a:t>Где небо </a:t>
            </a:r>
            <a:r>
              <a:rPr lang="ru-RU" b="1" dirty="0" err="1">
                <a:solidFill>
                  <a:schemeClr val="bg1"/>
                </a:solidFill>
              </a:rPr>
              <a:t>нескудеющей</a:t>
            </a:r>
            <a:r>
              <a:rPr lang="ru-RU" b="1" dirty="0">
                <a:solidFill>
                  <a:schemeClr val="bg1"/>
                </a:solidFill>
              </a:rPr>
              <a:t> рукою</a:t>
            </a:r>
          </a:p>
          <a:p>
            <a:r>
              <a:rPr lang="ru-RU" b="1" dirty="0">
                <a:solidFill>
                  <a:schemeClr val="bg1"/>
                </a:solidFill>
              </a:rPr>
              <a:t>На землю сыплет снежным серебром.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Я родился под шум тайги глухой</a:t>
            </a:r>
          </a:p>
          <a:p>
            <a:r>
              <a:rPr lang="ru-RU" b="1" dirty="0">
                <a:solidFill>
                  <a:schemeClr val="bg1"/>
                </a:solidFill>
              </a:rPr>
              <a:t>В краю озер и сосен величавых,</a:t>
            </a:r>
          </a:p>
          <a:p>
            <a:r>
              <a:rPr lang="ru-RU" b="1" dirty="0">
                <a:solidFill>
                  <a:schemeClr val="bg1"/>
                </a:solidFill>
              </a:rPr>
              <a:t>Где ранний иней обжигает травы,</a:t>
            </a:r>
          </a:p>
          <a:p>
            <a:r>
              <a:rPr lang="ru-RU" b="1" dirty="0">
                <a:solidFill>
                  <a:schemeClr val="bg1"/>
                </a:solidFill>
              </a:rPr>
              <a:t>Пушист песец и быстр олень седой.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Я родился в краю  таежных речек,</a:t>
            </a:r>
          </a:p>
          <a:p>
            <a:r>
              <a:rPr lang="ru-RU" b="1" dirty="0">
                <a:solidFill>
                  <a:schemeClr val="bg1"/>
                </a:solidFill>
              </a:rPr>
              <a:t>Где сладок дым черемухи весной,</a:t>
            </a:r>
          </a:p>
          <a:p>
            <a:r>
              <a:rPr lang="ru-RU" b="1" dirty="0">
                <a:solidFill>
                  <a:schemeClr val="bg1"/>
                </a:solidFill>
              </a:rPr>
              <a:t>Где, точно лед, тверда земля зимой.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Но холода – они лишь душу лечат.</a:t>
            </a:r>
          </a:p>
          <a:p>
            <a:r>
              <a:rPr lang="ru-RU" b="1" dirty="0">
                <a:solidFill>
                  <a:schemeClr val="bg1"/>
                </a:solidFill>
              </a:rPr>
              <a:t>Я здесь  рожден и здесь  я житель вечный,</a:t>
            </a:r>
          </a:p>
          <a:p>
            <a:r>
              <a:rPr lang="ru-RU" b="1" dirty="0">
                <a:solidFill>
                  <a:schemeClr val="bg1"/>
                </a:solidFill>
              </a:rPr>
              <a:t>Где белый снег искрится под луной.</a:t>
            </a:r>
          </a:p>
          <a:p>
            <a:r>
              <a:rPr lang="ru-RU" b="1" dirty="0">
                <a:solidFill>
                  <a:schemeClr val="bg1"/>
                </a:solidFill>
              </a:rPr>
              <a:t>  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Альберт Ванеев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Перевел с </a:t>
            </a:r>
            <a:r>
              <a:rPr lang="ru-RU" b="1" dirty="0" err="1">
                <a:solidFill>
                  <a:schemeClr val="bg1"/>
                </a:solidFill>
              </a:rPr>
              <a:t>коми</a:t>
            </a:r>
            <a:endParaRPr lang="ru-RU" b="1" dirty="0">
              <a:solidFill>
                <a:schemeClr val="bg1"/>
              </a:solidFill>
            </a:endParaRPr>
          </a:p>
          <a:p>
            <a:pPr algn="r"/>
            <a:r>
              <a:rPr lang="ru-RU" b="1" dirty="0" err="1">
                <a:solidFill>
                  <a:schemeClr val="bg1"/>
                </a:solidFill>
              </a:rPr>
              <a:t>А.Смольников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6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7000">
              <a:srgbClr val="E6D78A"/>
            </a:gs>
            <a:gs pos="11000">
              <a:srgbClr val="C7AC4C"/>
            </a:gs>
            <a:gs pos="17000">
              <a:srgbClr val="E6D78A"/>
            </a:gs>
            <a:gs pos="22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Республика Коми </a:t>
            </a:r>
            <a:r>
              <a:rPr lang="ru-RU" sz="2400" dirty="0" smtClean="0">
                <a:latin typeface="Bookman Old Style" panose="02050604050505020204" pitchFamily="18" charset="0"/>
              </a:rPr>
              <a:t>– это огромные </a:t>
            </a:r>
            <a:r>
              <a:rPr lang="ru-RU" sz="2400" dirty="0">
                <a:latin typeface="Bookman Old Style" panose="02050604050505020204" pitchFamily="18" charset="0"/>
              </a:rPr>
              <a:t>площади нетронутых лесов, болот, рек и маленьких речушек, где встречаются сотни видов растений и водятся сотни видов животных. Для сохранения нетронутых ландшафтов  в </a:t>
            </a:r>
            <a:r>
              <a:rPr lang="ru-RU" sz="2400" dirty="0" smtClean="0">
                <a:latin typeface="Bookman Old Style" panose="02050604050505020204" pitchFamily="18" charset="0"/>
              </a:rPr>
              <a:t>республике действует </a:t>
            </a:r>
            <a:r>
              <a:rPr lang="ru-RU" sz="2400" dirty="0">
                <a:latin typeface="Bookman Old Style" panose="02050604050505020204" pitchFamily="18" charset="0"/>
              </a:rPr>
              <a:t>система </a:t>
            </a:r>
            <a:r>
              <a:rPr lang="ru-RU" sz="2400" dirty="0">
                <a:solidFill>
                  <a:srgbClr val="0000FF"/>
                </a:solidFill>
                <a:latin typeface="Bookman Old Style" panose="02050604050505020204" pitchFamily="18" charset="0"/>
              </a:rPr>
              <a:t>Особо  Охраняемых Природных </a:t>
            </a:r>
            <a:r>
              <a:rPr lang="ru-RU" sz="24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Территорий:</a:t>
            </a:r>
          </a:p>
          <a:p>
            <a:pPr algn="ctr"/>
            <a:r>
              <a:rPr lang="ru-RU" sz="2400" dirty="0" smtClean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2400" dirty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ООПТ </a:t>
            </a:r>
            <a:r>
              <a:rPr lang="ru-RU" sz="2400" dirty="0">
                <a:solidFill>
                  <a:srgbClr val="0099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федерального значения</a:t>
            </a:r>
            <a:r>
              <a:rPr lang="ru-RU" sz="2400" dirty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400" dirty="0" err="1">
                <a:solidFill>
                  <a:srgbClr val="0000FF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Печоро-Илычский</a:t>
            </a:r>
            <a:r>
              <a:rPr lang="ru-RU" sz="2400" dirty="0">
                <a:solidFill>
                  <a:srgbClr val="0000FF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государственный природный биосферный заповедник</a:t>
            </a:r>
            <a:r>
              <a:rPr lang="ru-RU" sz="2400" dirty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2400" dirty="0">
                <a:solidFill>
                  <a:srgbClr val="0000FF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парк «</a:t>
            </a:r>
            <a:r>
              <a:rPr lang="ru-RU" sz="2400" dirty="0" err="1">
                <a:solidFill>
                  <a:srgbClr val="0000FF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Югыд</a:t>
            </a:r>
            <a:r>
              <a:rPr lang="ru-RU" sz="2400" dirty="0">
                <a:solidFill>
                  <a:srgbClr val="0000FF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ва</a:t>
            </a:r>
            <a:r>
              <a:rPr lang="ru-RU" sz="2400">
                <a:solidFill>
                  <a:srgbClr val="0000FF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ru-RU" sz="240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smtClean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236 </a:t>
            </a:r>
            <a:r>
              <a:rPr lang="ru-RU" sz="2400" dirty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ООПТ </a:t>
            </a:r>
            <a:r>
              <a:rPr lang="ru-RU" sz="2400" dirty="0">
                <a:solidFill>
                  <a:srgbClr val="0099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регионального</a:t>
            </a:r>
            <a:r>
              <a:rPr lang="ru-RU" sz="2400" dirty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(республиканского) </a:t>
            </a:r>
            <a:r>
              <a:rPr lang="ru-RU" sz="2400" dirty="0">
                <a:solidFill>
                  <a:srgbClr val="0099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значения</a:t>
            </a:r>
            <a:r>
              <a:rPr lang="ru-RU" sz="2400" dirty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(162 государственных природных заказника, 73 памятника природы и охраняемый природный ландшафт).</a:t>
            </a:r>
          </a:p>
          <a:p>
            <a:pPr algn="ctr"/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6000">
              <a:srgbClr val="E6D78A"/>
            </a:gs>
            <a:gs pos="11000">
              <a:srgbClr val="C7AC4C"/>
            </a:gs>
            <a:gs pos="16000">
              <a:srgbClr val="E6D78A"/>
            </a:gs>
            <a:gs pos="21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5898874" cy="20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Светка\Desktop\картинки\9cd651ad-69e5-439a-8516-04ec9d1bca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368"/>
            <a:ext cx="9144000" cy="48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6000">
              <a:srgbClr val="E6D78A"/>
            </a:gs>
            <a:gs pos="11000">
              <a:srgbClr val="C7AC4C"/>
            </a:gs>
            <a:gs pos="16000">
              <a:srgbClr val="E6D78A"/>
            </a:gs>
            <a:gs pos="21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Троице-Печорском районе республики Коми в предгорьях Урала расположен самый крупный резерват 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Европе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ru-RU" sz="2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Печоро-Илычский</a:t>
            </a:r>
            <a:r>
              <a:rPr lang="ru-RU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государственный природный биосферный заповедник.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особо охраняемая природная территория площадью 721 тысяча гектаров. Международный статус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заповедника -  </a:t>
            </a:r>
            <a:r>
              <a:rPr lang="ru-RU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биосферный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Это значит, что земля 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вода,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недра,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животный,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растительный мир полностью изымаются из хозяйственного использования. Это 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нетронутая природа.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Расположение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заповедника уникально на границе Европы и Азии,  поэтому в 1930 году территория междуречья Печоры и Илыча была выделена для сохранения. В первую очередь для сохранения исчезающих промысловых животных: соболя, дикого северного оленя, лося. </a:t>
            </a:r>
          </a:p>
        </p:txBody>
      </p:sp>
      <p:pic>
        <p:nvPicPr>
          <p:cNvPr id="1026" name="Picture 2" descr="C:\Users\Светка\Desktop\картинки\2017c80f-072a-4c0a-8c31-27dd3dfb7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514"/>
            <a:ext cx="9144000" cy="346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6000">
              <a:srgbClr val="E6D78A"/>
            </a:gs>
            <a:gs pos="11000">
              <a:srgbClr val="C7AC4C"/>
            </a:gs>
            <a:gs pos="16000">
              <a:srgbClr val="E6D78A"/>
            </a:gs>
            <a:gs pos="21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8904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истоков Печоры вытянулся с севера на юг узкий хребет с крутыми каменистыми склонами. Это плато 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Мань-Пупу-</a:t>
            </a:r>
            <a:r>
              <a:rPr lang="ru-RU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("Малая гора идолов" на языке манси) с семью каменными великанами.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Охотники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называют его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Болвано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-Из ("гора болванов"). Высота столбов от 22 до 50 метров. Для манси это место издавна считалось святым, ходить сюда они запрещали. По одной из легенд каменные столбы были в древности семью великанами-самоедами, которые шли через горы с целью уничтожить вогульский народ. Но, поднявшись на плато, их вожак-шаман увидел перед собой священную вогульскую гору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Ялпинг-нер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 ужасе он бросил свой барабан на вершину (она теперь так и называется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Койп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«барабан») и все семеро великанов окаменели от ужаса. С тех пор так и стоят они на этом горном плато.</a:t>
            </a:r>
          </a:p>
        </p:txBody>
      </p:sp>
      <p:pic>
        <p:nvPicPr>
          <p:cNvPr id="3" name="Picture 2" descr="C:\Users\Светка\Desktop\картинки\man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6000">
              <a:srgbClr val="E6D78A"/>
            </a:gs>
            <a:gs pos="11000">
              <a:srgbClr val="C7AC4C"/>
            </a:gs>
            <a:gs pos="16000">
              <a:srgbClr val="E6D78A"/>
            </a:gs>
            <a:gs pos="21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451634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Печоро-Илычский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заповедник известен первой в мире 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лосефермой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созданной для одомашнивания лосей. Эта идея была выдвинута в 1930-х годах профессором П. А.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Мантейфелем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проводимых на лосеферме исследований были опубликованы в научных изданиях, трудах заповедника. Много раз лоси с лесофермы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Печоро-Илычского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заповедника были участниками ВДНХ, более 50 лосей было передано в различные хозяйства, в т. ч. и в Югославию, Англию, Китай, Чехословакию. </a:t>
            </a: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Сейчас научные опыты и исследования на лосеферме не проводятся, но просветительная и воспитательная работа ведется. Круглый год на ферме можно увидеть и взрослых, и детей, как из нашей страны, так и из других стран.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Светка\Desktop\картинки\iQ3ACO20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0"/>
            <a:ext cx="9140730" cy="345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6000">
              <a:srgbClr val="E6D78A"/>
            </a:gs>
            <a:gs pos="11000">
              <a:srgbClr val="C7AC4C"/>
            </a:gs>
            <a:gs pos="16000">
              <a:srgbClr val="E6D78A"/>
            </a:gs>
            <a:gs pos="21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-35913"/>
            <a:ext cx="2329061" cy="255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Светка\Desktop\картинки\113ebb351b65f433d79e77c04cf020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13"/>
            <a:ext cx="9144000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6000">
              <a:srgbClr val="E6D78A"/>
            </a:gs>
            <a:gs pos="11000">
              <a:srgbClr val="C7AC4C"/>
            </a:gs>
            <a:gs pos="16000">
              <a:srgbClr val="E6D78A"/>
            </a:gs>
            <a:gs pos="21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парк 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Югыд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(в переводе с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светлая вода) занимает особое место среди других национальных парков России. Это крупнейшая по величине территория, обладающая ценнейшими природными комплексами и, в отличие от заповедника, доступная для широких масс любителей природы.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1372" y="35730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парк располагается на границе Европы и Азии, на западных склонах Северного и Приполярного Урала, в бассейнах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 </a:t>
            </a:r>
            <a:r>
              <a:rPr lang="ru-RU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Кожим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Косью, Большая </a:t>
            </a:r>
            <a:r>
              <a:rPr lang="ru-RU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Сыня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Щугор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Подчерем</a:t>
            </a:r>
            <a:r>
              <a:rPr lang="ru-RU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парка составляет 1 891 701 га - он является самым большим национальным парком России.</a:t>
            </a:r>
          </a:p>
        </p:txBody>
      </p:sp>
      <p:pic>
        <p:nvPicPr>
          <p:cNvPr id="1027" name="Picture 3" descr="C:\Users\Светка\Desktop\картинки\15232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10" y="-5810"/>
            <a:ext cx="4658989" cy="349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ка\Desktop\картинки\siyanie_severa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8432"/>
            <a:ext cx="4485010" cy="33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471</TotalTime>
  <Words>887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Светка</dc:creator>
  <cp:lastModifiedBy>Светка</cp:lastModifiedBy>
  <cp:revision>58</cp:revision>
  <dcterms:created xsi:type="dcterms:W3CDTF">2017-06-14T08:25:47Z</dcterms:created>
  <dcterms:modified xsi:type="dcterms:W3CDTF">2017-06-15T09:28:49Z</dcterms:modified>
</cp:coreProperties>
</file>