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92434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75981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03262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73194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27073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97196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62321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92845"/>
      </p:ext>
    </p:extLst>
  </p:cSld>
  <p:clrMapOvr>
    <a:masterClrMapping/>
  </p:clrMapOvr>
  <p:transition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53469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48955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20235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53951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5472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50991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02297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302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00513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6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 spd="slow">
    <p:randomBar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228A-A658-4557-8FE0-DBCB63D3C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Народные промыслы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Гжель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Попков –Мелентьев 3а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D19925-C88A-4540-B65F-CC7911BAA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8968" y="4551116"/>
            <a:ext cx="3025103" cy="336334"/>
          </a:xfrm>
        </p:spPr>
        <p:txBody>
          <a:bodyPr>
            <a:normAutofit fontScale="85000" lnSpcReduction="20000"/>
          </a:bodyPr>
          <a:lstStyle/>
          <a:p>
            <a:endParaRPr lang="ru-RU" sz="2400" dirty="0"/>
          </a:p>
        </p:txBody>
      </p:sp>
      <p:pic>
        <p:nvPicPr>
          <p:cNvPr id="1028" name="Picture 4" descr="http://folkacademy.umi.ru/images/cms/data/promisli/gzshel/kcuk9.jpg">
            <a:extLst>
              <a:ext uri="{FF2B5EF4-FFF2-40B4-BE49-F238E27FC236}">
                <a16:creationId xmlns:a16="http://schemas.microsoft.com/office/drawing/2014/main" id="{BBF367B1-A0BD-4BAB-98BA-7F5856948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7" y="3429000"/>
            <a:ext cx="2474346" cy="267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80740"/>
      </p:ext>
    </p:extLst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1A57F2-8D5C-4254-94E6-9C12CDFCF5F1}"/>
              </a:ext>
            </a:extLst>
          </p:cNvPr>
          <p:cNvSpPr/>
          <p:nvPr/>
        </p:nvSpPr>
        <p:spPr>
          <a:xfrm>
            <a:off x="1427019" y="325288"/>
            <a:ext cx="769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Georgia" panose="02040502050405020303" pitchFamily="18" charset="0"/>
              </a:rPr>
              <a:t>История гжели и её истоки</a:t>
            </a:r>
            <a:endParaRPr lang="ru-RU" sz="4000" b="1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55A4A4-22D1-4BAB-B7D4-978265279028}"/>
              </a:ext>
            </a:extLst>
          </p:cNvPr>
          <p:cNvSpPr/>
          <p:nvPr/>
        </p:nvSpPr>
        <p:spPr>
          <a:xfrm>
            <a:off x="240324" y="1033174"/>
            <a:ext cx="117113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Название этого народного промысла связано с селом Гжель, находящимся в Московской области. Место это очень живописное, но не плодородное. Долгое время жители этого села пытались заниматься сельским хозяйством. Однако, их время было потрачено впустую. Все неудачи были связаны с огромным пластом белой глины, залегавшим практически на поверхности. После того, как стало известно о высоком качестве этой глины, о том, что из нее получается отличный фарфор, зародился народный промысел, связанный с изготовлением различный гончарных изделий. Местные мастера создавали не только посуду, но и детские игрушки. Первые изделия гончаров этой местности известны еще с 1320 года.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Постепенно, оригинальный рисунок, неповторимая роспись и удивительная самобытность гжели стали очень популярными, а отдельные мастерские объединились в большие производства.</a:t>
            </a:r>
          </a:p>
          <a:p>
            <a:r>
              <a:rPr lang="ru-RU" sz="2400" dirty="0">
                <a:solidFill>
                  <a:srgbClr val="333333"/>
                </a:solidFill>
                <a:latin typeface="Helvetica Neue"/>
              </a:rPr>
              <a:t>Существует мнение о том, что по началу этот народный промысел называли «</a:t>
            </a:r>
            <a:r>
              <a:rPr lang="ru-RU" sz="2400" dirty="0" err="1">
                <a:solidFill>
                  <a:srgbClr val="333333"/>
                </a:solidFill>
                <a:latin typeface="Helvetica Neue"/>
              </a:rPr>
              <a:t>жгель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», а затем для удобства произношения перешли на слово «гжель». Само же название села означало «жечь».</a:t>
            </a:r>
            <a:endParaRPr lang="ru-RU" sz="24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8196517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D99317-40C2-469E-8AE8-10713056D806}"/>
              </a:ext>
            </a:extLst>
          </p:cNvPr>
          <p:cNvSpPr/>
          <p:nvPr/>
        </p:nvSpPr>
        <p:spPr>
          <a:xfrm>
            <a:off x="2471994" y="290119"/>
            <a:ext cx="8515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Georgia" panose="02040502050405020303" pitchFamily="18" charset="0"/>
              </a:rPr>
              <a:t>Особенности промысла гжель</a:t>
            </a:r>
            <a:endParaRPr lang="ru-RU" sz="4000" b="1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273725-CAC3-4A4F-A53C-B2FB2986EBBF}"/>
              </a:ext>
            </a:extLst>
          </p:cNvPr>
          <p:cNvSpPr/>
          <p:nvPr/>
        </p:nvSpPr>
        <p:spPr>
          <a:xfrm>
            <a:off x="492369" y="1166843"/>
            <a:ext cx="114475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Отличием гжели от других народных промыслов, позволяющее с уверенностью называть ее уникальной, самобытной, неповторимой и оригинальной частью русского художественного творчества является необычность росписи и, конечно, ручная работа. Основной особенностью гжели является узор в синих тонах на белоснежном фоне и рисунок, представляющий сложный растительный орнамент. Благодаря контрасту кобальтовой краски и белого фона, создается неповторимая яркость цвета, которая неизменно притягивает взгляд и заставляет восхищаться работой мастера снова и снова.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Кроме того, рисунок наносится под глазурь и только потом изделие обжигают. Кобальт — одна из немногих красок, которая выдерживает температуру печи в 1300 градусов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7379704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Ð¶ÐµÐ»Ñ Ð´Ð»Ñ Ð´ÐµÑÐµÐ¹">
            <a:extLst>
              <a:ext uri="{FF2B5EF4-FFF2-40B4-BE49-F238E27FC236}">
                <a16:creationId xmlns:a16="http://schemas.microsoft.com/office/drawing/2014/main" id="{840A0FC9-8D03-4843-83F5-C7DB4B9F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20" y="3171825"/>
            <a:ext cx="511451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FCA39B-63C3-4B13-891E-36566BDE9428}"/>
              </a:ext>
            </a:extLst>
          </p:cNvPr>
          <p:cNvSpPr/>
          <p:nvPr/>
        </p:nvSpPr>
        <p:spPr>
          <a:xfrm>
            <a:off x="2394270" y="307703"/>
            <a:ext cx="7537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Georgia" panose="02040502050405020303" pitchFamily="18" charset="0"/>
              </a:rPr>
              <a:t>Разнообразие форм гжели</a:t>
            </a:r>
            <a:endParaRPr lang="ru-RU" sz="4000" b="1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1327BB-1B3A-49CB-9861-C2500479FED3}"/>
              </a:ext>
            </a:extLst>
          </p:cNvPr>
          <p:cNvSpPr/>
          <p:nvPr/>
        </p:nvSpPr>
        <p:spPr>
          <a:xfrm>
            <a:off x="703385" y="1026604"/>
            <a:ext cx="10163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Изделия из гжели отличаются не только огромным разнообразием рисунков и оригинальным орнаментом, но и широким выбором форм. 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Мир гжели представлен такими предметами, как: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Чайные пары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Сервизы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Вазы для цветов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Заварочные чайники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Сахарницы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Розетки для варенья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Самовары</a:t>
            </a:r>
            <a:br>
              <a:rPr lang="ru-RU" sz="2800" dirty="0">
                <a:solidFill>
                  <a:srgbClr val="333333"/>
                </a:solidFill>
                <a:latin typeface="Helvetica Neue"/>
              </a:rPr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Сувениры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14079331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6459A0-EB14-48D2-AE7F-9AA021830271}"/>
              </a:ext>
            </a:extLst>
          </p:cNvPr>
          <p:cNvSpPr/>
          <p:nvPr/>
        </p:nvSpPr>
        <p:spPr>
          <a:xfrm>
            <a:off x="337293" y="234876"/>
            <a:ext cx="11993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Georgia" panose="02040502050405020303" pitchFamily="18" charset="0"/>
              </a:rPr>
              <a:t>Способ изготовления изделий промысла гжель</a:t>
            </a:r>
            <a:endParaRPr lang="ru-RU" sz="3600" b="1" i="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3CBC13-B0E2-408F-ABB8-196007F16A36}"/>
              </a:ext>
            </a:extLst>
          </p:cNvPr>
          <p:cNvSpPr/>
          <p:nvPr/>
        </p:nvSpPr>
        <p:spPr>
          <a:xfrm>
            <a:off x="512884" y="942762"/>
            <a:ext cx="111662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Создание изделий под гжель требует от мастера необыкновенной четкости, кропотливости и невероятного полета фантазии. Посуда может быть изготовлена из фарфора или майолики. Отличие состоит в том, что фарфор представляет собой белую глину. Он более хрупкий и тонкий. Майолика производится из красной глины и отличается большей прочностью. </a:t>
            </a:r>
          </a:p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Весь процесс изготовления можно условно разделить на пять этапов</a:t>
            </a:r>
            <a:endParaRPr lang="ru-RU" sz="28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3076" name="Picture 4" descr="ÐÐ¶ÐµÐ»Ñ Ð´Ð»Ñ Ð´ÐµÑÐµÐ¹">
            <a:extLst>
              <a:ext uri="{FF2B5EF4-FFF2-40B4-BE49-F238E27FC236}">
                <a16:creationId xmlns:a16="http://schemas.microsoft.com/office/drawing/2014/main" id="{C6A506FB-5DF9-46E9-A60E-6942B62F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9" y="4024145"/>
            <a:ext cx="4185139" cy="28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77747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2DA62E-2452-49CA-8A65-1863811C5167}"/>
              </a:ext>
            </a:extLst>
          </p:cNvPr>
          <p:cNvSpPr/>
          <p:nvPr/>
        </p:nvSpPr>
        <p:spPr>
          <a:xfrm>
            <a:off x="1746739" y="2812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Helvetica Neue"/>
              </a:rPr>
              <a:t>Создание заготовки</a:t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Подготовка к росписи и первый обжиг</a:t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Контроль и отбраковка изделий</a:t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Роспись</a:t>
            </a:r>
            <a:br>
              <a:rPr lang="ru-RU" sz="2800" dirty="0"/>
            </a:br>
            <a:r>
              <a:rPr lang="ru-RU" sz="2800" dirty="0">
                <a:solidFill>
                  <a:srgbClr val="333333"/>
                </a:solidFill>
                <a:latin typeface="Helvetica Neue"/>
              </a:rPr>
              <a:t>• Второй обжиг</a:t>
            </a:r>
            <a:endParaRPr lang="ru-RU" sz="2800" dirty="0"/>
          </a:p>
        </p:txBody>
      </p:sp>
      <p:pic>
        <p:nvPicPr>
          <p:cNvPr id="4098" name="Picture 2" descr="ÐÐ¶ÐµÐ»Ñ Ð´Ð»Ñ Ð´ÐµÑÐµÐ¹">
            <a:extLst>
              <a:ext uri="{FF2B5EF4-FFF2-40B4-BE49-F238E27FC236}">
                <a16:creationId xmlns:a16="http://schemas.microsoft.com/office/drawing/2014/main" id="{C85D5DC4-D7A5-4D2C-B8CF-C132C5B0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76" y="2958900"/>
            <a:ext cx="5715000" cy="38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00663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FF37B2-A823-4FA6-924D-DDE4E84BFCFB}"/>
              </a:ext>
            </a:extLst>
          </p:cNvPr>
          <p:cNvSpPr/>
          <p:nvPr/>
        </p:nvSpPr>
        <p:spPr>
          <a:xfrm>
            <a:off x="914400" y="281355"/>
            <a:ext cx="91791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Современные мастера гжели</a:t>
            </a:r>
            <a:endParaRPr lang="ru-RU" sz="44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0D88E-73E1-4B12-9EF9-3381AE8C5953}"/>
              </a:ext>
            </a:extLst>
          </p:cNvPr>
          <p:cNvSpPr/>
          <p:nvPr/>
        </p:nvSpPr>
        <p:spPr>
          <a:xfrm>
            <a:off x="430822" y="1050796"/>
            <a:ext cx="119663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Благодаря творческому наследию, которое оставили древние мастера гжели, их современные последователи смогли не только возродить этот великий народный промысел, но и внести в него ноты современного искусства, особенности быта и своеобразие взглядов настоящего времени. В конце 19 века стала набирать популярность современная гжель, однако, расписывали в основном простые фигуры и рисунок был не столь затейливым, как у древних мастеров. Постепенно, стали осваивать фарфоровую скульптуру и декоративные вазы, к традиционному гжельскому рисунку добавляли новые оригинальные виды.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2553787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Ð¶ÐµÐ»Ñ Ð´Ð»Ñ Ð´ÐµÑÐµÐ¹">
            <a:extLst>
              <a:ext uri="{FF2B5EF4-FFF2-40B4-BE49-F238E27FC236}">
                <a16:creationId xmlns:a16="http://schemas.microsoft.com/office/drawing/2014/main" id="{996605AE-156A-463D-9E81-00024342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218633"/>
            <a:ext cx="11095893" cy="64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72074"/>
      </p:ext>
    </p:extLst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Ð¶ÐµÐ»Ñ Ð´Ð»Ñ Ð´ÐµÑÐµÐ¹">
            <a:extLst>
              <a:ext uri="{FF2B5EF4-FFF2-40B4-BE49-F238E27FC236}">
                <a16:creationId xmlns:a16="http://schemas.microsoft.com/office/drawing/2014/main" id="{31538EDE-F4BC-48F8-AF06-2FC54B93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176"/>
            <a:ext cx="12192000" cy="71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22BC5-F0C3-4881-A7C1-566768A39282}"/>
              </a:ext>
            </a:extLst>
          </p:cNvPr>
          <p:cNvSpPr txBox="1"/>
          <p:nvPr/>
        </p:nvSpPr>
        <p:spPr>
          <a:xfrm rot="21211468">
            <a:off x="2850532" y="2886250"/>
            <a:ext cx="6490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19403898"/>
      </p:ext>
    </p:extLst>
  </p:cSld>
  <p:clrMapOvr>
    <a:masterClrMapping/>
  </p:clrMapOvr>
  <p:transition spd="slow">
    <p:randomBa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</TotalTime>
  <Words>456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Georgia</vt:lpstr>
      <vt:lpstr>Helvetica Neue</vt:lpstr>
      <vt:lpstr>Wingdings 3</vt:lpstr>
      <vt:lpstr>Совет директоров</vt:lpstr>
      <vt:lpstr>Народные промыслы Гжель  Попков –Мелентьев 3а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Гжель  Попков –Мелентьев 3а</dc:title>
  <dc:creator>наталья кузнецова</dc:creator>
  <cp:lastModifiedBy>наталья кузнецова</cp:lastModifiedBy>
  <cp:revision>6</cp:revision>
  <dcterms:created xsi:type="dcterms:W3CDTF">2018-09-17T12:53:29Z</dcterms:created>
  <dcterms:modified xsi:type="dcterms:W3CDTF">2018-09-17T14:17:27Z</dcterms:modified>
</cp:coreProperties>
</file>