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2DFA64-0552-4B9D-A5F0-FC76FB78D64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642FD3-E920-4E8E-A74C-365288D6A6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8594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Защитники Отечества в моих родословных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1400" b="1" i="1" dirty="0" smtClean="0">
                <a:solidFill>
                  <a:schemeClr val="accent3"/>
                </a:solidFill>
              </a:rPr>
              <a:t>Автор </a:t>
            </a:r>
            <a:r>
              <a:rPr lang="ru-RU" sz="1400" b="1" i="1" dirty="0" smtClean="0">
                <a:solidFill>
                  <a:schemeClr val="accent3"/>
                </a:solidFill>
              </a:rPr>
              <a:t>– </a:t>
            </a:r>
            <a:r>
              <a:rPr lang="ru-RU" sz="1400" b="1" i="1" dirty="0" err="1" smtClean="0">
                <a:solidFill>
                  <a:schemeClr val="accent3"/>
                </a:solidFill>
              </a:rPr>
              <a:t>Емкужева</a:t>
            </a:r>
            <a:r>
              <a:rPr lang="ru-RU" sz="1400" b="1" i="1" dirty="0" smtClean="0">
                <a:solidFill>
                  <a:schemeClr val="accent3"/>
                </a:solidFill>
              </a:rPr>
              <a:t> Лолита </a:t>
            </a:r>
            <a:r>
              <a:rPr lang="ru-RU" sz="1400" b="1" i="1" dirty="0" err="1" smtClean="0">
                <a:solidFill>
                  <a:schemeClr val="accent3"/>
                </a:solidFill>
              </a:rPr>
              <a:t>Алимовна</a:t>
            </a:r>
            <a:r>
              <a:rPr lang="ru-RU" sz="1400" b="1" i="1" dirty="0" smtClean="0">
                <a:solidFill>
                  <a:schemeClr val="accent3"/>
                </a:solidFill>
              </a:rPr>
              <a:t> </a:t>
            </a:r>
            <a:endParaRPr lang="ru-RU" sz="1400" b="1" i="1" dirty="0" smtClean="0">
              <a:solidFill>
                <a:schemeClr val="accent3"/>
              </a:solidFill>
            </a:endParaRPr>
          </a:p>
          <a:p>
            <a:pPr algn="l"/>
            <a:r>
              <a:rPr lang="ru-RU" sz="1400" b="1" i="1" dirty="0" smtClean="0">
                <a:solidFill>
                  <a:schemeClr val="accent3"/>
                </a:solidFill>
              </a:rPr>
              <a:t>Возраст – 16 лет (</a:t>
            </a:r>
            <a:r>
              <a:rPr lang="ru-RU" sz="1400" b="1" i="1" dirty="0" smtClean="0">
                <a:solidFill>
                  <a:schemeClr val="accent3"/>
                </a:solidFill>
              </a:rPr>
              <a:t>11 </a:t>
            </a:r>
            <a:r>
              <a:rPr lang="ru-RU" sz="1400" b="1" i="1" dirty="0" smtClean="0">
                <a:solidFill>
                  <a:schemeClr val="accent3"/>
                </a:solidFill>
              </a:rPr>
              <a:t>класс)</a:t>
            </a:r>
          </a:p>
          <a:p>
            <a:pPr algn="l"/>
            <a:r>
              <a:rPr lang="ru-RU" sz="1400" b="1" i="1" dirty="0" smtClean="0">
                <a:solidFill>
                  <a:schemeClr val="accent3"/>
                </a:solidFill>
              </a:rPr>
              <a:t>Руководитель – </a:t>
            </a:r>
            <a:r>
              <a:rPr lang="ru-RU" sz="1400" b="1" i="1" dirty="0" err="1" smtClean="0">
                <a:solidFill>
                  <a:schemeClr val="accent3"/>
                </a:solidFill>
              </a:rPr>
              <a:t>Кумыкова</a:t>
            </a:r>
            <a:r>
              <a:rPr lang="ru-RU" sz="1400" b="1" i="1" dirty="0" smtClean="0">
                <a:solidFill>
                  <a:schemeClr val="accent3"/>
                </a:solidFill>
              </a:rPr>
              <a:t> </a:t>
            </a:r>
            <a:r>
              <a:rPr lang="ru-RU" sz="1400" b="1" i="1" dirty="0" smtClean="0">
                <a:solidFill>
                  <a:schemeClr val="accent3"/>
                </a:solidFill>
              </a:rPr>
              <a:t>Ирина </a:t>
            </a:r>
            <a:r>
              <a:rPr lang="ru-RU" sz="1400" b="1" i="1" dirty="0" err="1" smtClean="0">
                <a:solidFill>
                  <a:schemeClr val="accent3"/>
                </a:solidFill>
              </a:rPr>
              <a:t>Хабасовна</a:t>
            </a:r>
            <a:endParaRPr lang="ru-RU" sz="1400" b="1" i="1" dirty="0" smtClean="0">
              <a:solidFill>
                <a:schemeClr val="accent3"/>
              </a:solidFill>
            </a:endParaRPr>
          </a:p>
          <a:p>
            <a:pPr algn="l"/>
            <a:r>
              <a:rPr lang="ru-RU" sz="1400" b="1" i="1" dirty="0" smtClean="0">
                <a:solidFill>
                  <a:schemeClr val="accent3"/>
                </a:solidFill>
              </a:rPr>
              <a:t>Должность – </a:t>
            </a:r>
            <a:r>
              <a:rPr lang="ru-RU" sz="1400" b="1" i="1" dirty="0" smtClean="0">
                <a:solidFill>
                  <a:schemeClr val="accent3"/>
                </a:solidFill>
              </a:rPr>
              <a:t>учитель английского языка </a:t>
            </a:r>
            <a:endParaRPr lang="ru-RU" sz="1400" b="1" i="1" dirty="0" smtClean="0">
              <a:solidFill>
                <a:schemeClr val="accent3"/>
              </a:solidFill>
            </a:endParaRPr>
          </a:p>
          <a:p>
            <a:pPr algn="l"/>
            <a:r>
              <a:rPr lang="ru-RU" sz="1400" b="1" i="1" dirty="0" smtClean="0">
                <a:solidFill>
                  <a:schemeClr val="accent3"/>
                </a:solidFill>
              </a:rPr>
              <a:t>МКОУ СОШ №2 с.п. Верхний </a:t>
            </a:r>
            <a:r>
              <a:rPr lang="ru-RU" sz="1400" b="1" i="1" dirty="0" err="1" smtClean="0">
                <a:solidFill>
                  <a:schemeClr val="accent3"/>
                </a:solidFill>
              </a:rPr>
              <a:t>Куркужин</a:t>
            </a:r>
            <a:endParaRPr lang="ru-RU" sz="14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User\Desktop\IMG_920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5392" y="357188"/>
            <a:ext cx="7533216" cy="564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</a:t>
            </a:r>
            <a:r>
              <a:rPr lang="ru-RU" b="1" dirty="0" smtClean="0">
                <a:latin typeface="Monotype Corsiva" pitchFamily="66" charset="0"/>
              </a:rPr>
              <a:t>НАГРАДА </a:t>
            </a:r>
            <a:r>
              <a:rPr lang="ru-RU" b="1" dirty="0" smtClean="0">
                <a:latin typeface="Monotype Corsiva" pitchFamily="66" charset="0"/>
              </a:rPr>
              <a:t>НАШЛА ГЕРОЯ!  Смысл этих слов понятен мне сегодня, как никогда раньше. Меня переполняет радость и гордость от того, что такой человек был в нашей семье. Он – яркий пример для нас, его потомков.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Приближается </a:t>
            </a:r>
            <a:r>
              <a:rPr lang="ru-RU" b="1" dirty="0" smtClean="0">
                <a:latin typeface="Monotype Corsiva" pitchFamily="66" charset="0"/>
              </a:rPr>
              <a:t>великий праздник – День Победы. Это праздник всей нашей семьи. Ты, мой прадед, -  настоящая легенда и образец для подражания всей нашей молодежи! Ты не зря перетерпел, пережил, перенес все эти суровые годы. Я горжусь всеми людьми, которые так мужественно защищали нашу Родину, воевали за мирное небо над головой и отважно рвались в бой во имя будущего. Я хочу поблагодарить тебя за то, что ты воевал за меня!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</a:t>
            </a:r>
            <a:endParaRPr lang="ru-RU" b="1" dirty="0" smtClean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Грудь моего прадеда </a:t>
            </a:r>
            <a:r>
              <a:rPr lang="ru-RU" b="1" dirty="0" smtClean="0">
                <a:solidFill>
                  <a:schemeClr val="accent2"/>
                </a:solidFill>
              </a:rPr>
              <a:t>украшало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множество наград!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Users\User\Desktop\IMG_9203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71538" y="1357298"/>
            <a:ext cx="7358114" cy="5000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Прибавилась </a:t>
            </a:r>
            <a:r>
              <a:rPr lang="ru-RU" b="1" dirty="0" smtClean="0">
                <a:latin typeface="Monotype Corsiva" pitchFamily="66" charset="0"/>
              </a:rPr>
              <a:t>еще одна – «За оборону Кавказа», за свою родную сторону, за родных и близких. Даже после смерти он дает своей семье повод гордиться и восхищаться собой! Я очень рада, что у моей семьи есть такой след в истории страны. Мы, потомки </a:t>
            </a:r>
            <a:r>
              <a:rPr lang="ru-RU" b="1" dirty="0" err="1" smtClean="0">
                <a:latin typeface="Monotype Corsiva" pitchFamily="66" charset="0"/>
              </a:rPr>
              <a:t>Емкужева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Тугана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Цруевича</a:t>
            </a:r>
            <a:r>
              <a:rPr lang="ru-RU" b="1" dirty="0" smtClean="0">
                <a:latin typeface="Monotype Corsiva" pitchFamily="66" charset="0"/>
              </a:rPr>
              <a:t>, будем всегда помнить о его подвигах, о его героизме и преданности Родине. Нам есть на кого равняться, кому подражать. И постараемся жить так, чтобы оставить достойный, яркий след в истории нашей великой страны! Моя семейная реликвия – это память о моем прадеде, гордость за его отвагу и его подвиги и, конечно же, его награды. Наш род пронесет все это через века!</a:t>
            </a:r>
            <a:endParaRPr lang="ru-RU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User\Desktop\IMG_920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00100" y="357188"/>
            <a:ext cx="7858180" cy="6215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 smtClean="0">
                <a:latin typeface="Monotype Corsiva" pitchFamily="66" charset="0"/>
              </a:rPr>
              <a:t>          В </a:t>
            </a:r>
            <a:r>
              <a:rPr lang="ru-RU" sz="3200" b="1" dirty="0" smtClean="0">
                <a:latin typeface="Monotype Corsiva" pitchFamily="66" charset="0"/>
              </a:rPr>
              <a:t>этот день нашу радость разделили с нами учащиеся нашей школы. </a:t>
            </a:r>
          </a:p>
          <a:p>
            <a:pPr>
              <a:buNone/>
            </a:pPr>
            <a:r>
              <a:rPr lang="ru-RU" sz="3200" b="1" dirty="0" smtClean="0">
                <a:latin typeface="Monotype Corsiva" pitchFamily="66" charset="0"/>
              </a:rPr>
              <a:t>          Мы </a:t>
            </a:r>
            <a:r>
              <a:rPr lang="ru-RU" sz="3200" b="1" dirty="0" smtClean="0">
                <a:latin typeface="Monotype Corsiva" pitchFamily="66" charset="0"/>
              </a:rPr>
              <a:t>родились под мирным небом нашей любимой Родины, никогда не слышали воя бомб и грохота канонады. О войне мы знаем из книг, из фильмов, из истории, но мы уверены, что никакие художественные произведения не смогут передать всего того, что вы, герои-фронтовики, пережили в те далекие годы войны ради нашего будущего. Спасибо вам!</a:t>
            </a:r>
            <a:br>
              <a:rPr lang="ru-RU" sz="3200" b="1" dirty="0" smtClean="0">
                <a:latin typeface="Monotype Corsiva" pitchFamily="66" charset="0"/>
              </a:rPr>
            </a:br>
            <a:r>
              <a:rPr lang="ru-RU" sz="3200" b="1" dirty="0" smtClean="0">
                <a:latin typeface="Monotype Corsiva" pitchFamily="66" charset="0"/>
              </a:rPr>
              <a:t> 	</a:t>
            </a:r>
          </a:p>
          <a:p>
            <a:pPr algn="ctr">
              <a:buNone/>
            </a:pPr>
            <a:r>
              <a:rPr lang="ru-RU" sz="3200" b="1" dirty="0" smtClean="0">
                <a:latin typeface="Monotype Corsiva" pitchFamily="66" charset="0"/>
              </a:rPr>
              <a:t>ПОМНИМ!   ЧТИМ!  ГОРДИМСЯ!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Скажи, какой же славой</a:t>
            </a:r>
            <a:br>
              <a:rPr lang="ru-RU" sz="2400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Венчать твои дела?</a:t>
            </a:r>
            <a:br>
              <a:rPr lang="ru-RU" sz="2400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Какой измерить мерой</a:t>
            </a:r>
            <a:br>
              <a:rPr lang="ru-RU" sz="2400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Тот путь, что ты прошла?</a:t>
            </a:r>
            <a:br>
              <a:rPr lang="ru-RU" sz="2400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sz="2400" i="1" dirty="0" smtClean="0">
                <a:solidFill>
                  <a:schemeClr val="accent2"/>
                </a:solidFill>
                <a:latin typeface="Monotype Corsiva" pitchFamily="66" charset="0"/>
              </a:rPr>
              <a:t>Михаил Исаковский</a:t>
            </a:r>
            <a:endParaRPr lang="ru-RU" sz="2400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http://school-26-school.narod.ru/12255_html_m23e80bc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33588" y="2116836"/>
            <a:ext cx="4876800" cy="376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Monotype Corsiva" pitchFamily="66" charset="0"/>
              </a:rPr>
              <a:t>          Великая </a:t>
            </a:r>
            <a:r>
              <a:rPr lang="ru-RU" sz="2800" b="1" dirty="0" smtClean="0">
                <a:latin typeface="Monotype Corsiva" pitchFamily="66" charset="0"/>
              </a:rPr>
              <a:t>Отечественная Война - это огромная душевная рана </a:t>
            </a:r>
            <a:r>
              <a:rPr lang="ru-RU" sz="2800" b="1" dirty="0" smtClean="0">
                <a:latin typeface="Monotype Corsiva" pitchFamily="66" charset="0"/>
              </a:rPr>
              <a:t>в человеческих </a:t>
            </a:r>
            <a:r>
              <a:rPr lang="ru-RU" sz="2800" b="1" dirty="0" smtClean="0">
                <a:latin typeface="Monotype Corsiva" pitchFamily="66" charset="0"/>
              </a:rPr>
              <a:t>сердцах. Началась эта страшная трагедия двадцать второго июня тысяча девятьсот сорок первого года, а закончилась только через четыре года, через четыре тяжелых года - девятого мая тысяча девятьсот сорок пятого года.</a:t>
            </a:r>
          </a:p>
          <a:p>
            <a:pPr>
              <a:buNone/>
            </a:pPr>
            <a:r>
              <a:rPr lang="ru-RU" sz="2800" b="1" dirty="0" smtClean="0">
                <a:latin typeface="Monotype Corsiva" pitchFamily="66" charset="0"/>
              </a:rPr>
              <a:t>          Это </a:t>
            </a:r>
            <a:r>
              <a:rPr lang="ru-RU" sz="2800" b="1" dirty="0" smtClean="0">
                <a:latin typeface="Monotype Corsiva" pitchFamily="66" charset="0"/>
              </a:rPr>
              <a:t>была самая величайшая война за всю историю человечества. Огромное количество людей погибло в этой войне. Ужасно подумать, что в этой трагедии принимали участие наши сверстники - дети пятнадцати-шестнадцати лет. Люди отдавали свои жизни за судьбу своей Родины, за своих товарищей. Даже городам, которые выстояли весь напор гитлеровской армии, присвоили звание героев.</a:t>
            </a:r>
          </a:p>
          <a:p>
            <a:pPr>
              <a:buNone/>
            </a:pPr>
            <a:r>
              <a:rPr lang="ru-RU" sz="2800" b="1" dirty="0" smtClean="0">
                <a:latin typeface="Monotype Corsiva" pitchFamily="66" charset="0"/>
              </a:rPr>
              <a:t>            Неимоверно </a:t>
            </a:r>
            <a:r>
              <a:rPr lang="ru-RU" sz="2800" b="1" dirty="0" smtClean="0">
                <a:latin typeface="Monotype Corsiva" pitchFamily="66" charset="0"/>
              </a:rPr>
              <a:t>много страданий пришлось пережить советскому народу. Вспомним героический подвиг Ленинграда - девятьсот дней держались люди в окруженном городе и не отдали его! Люди выдерживали мороз, холод, голод, вражеские бомбардировки, не спали, ночевали на улице. Вспомните Сталинград...! Вспомните другие города! Перед этими подвигами мы должны, обязаны склонить голову.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Скоро </a:t>
            </a:r>
            <a:r>
              <a:rPr lang="ru-RU" b="1" dirty="0" smtClean="0">
                <a:latin typeface="Monotype Corsiva" pitchFamily="66" charset="0"/>
              </a:rPr>
              <a:t>мы будем отмечать День победы. Но задумайтесь - какой ценой досталось нам эта победа! Россия в это время отдавала все для дела победы. Люди считали святым - отдать жизнь для победы. Сколько миллионов людей погибло в эту войну. Матерям и женам некогда было оплакивать своих родных, воевавших в окопах, они сами брали в руки оружие и шли на врага.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Россию </a:t>
            </a:r>
            <a:r>
              <a:rPr lang="ru-RU" b="1" dirty="0" smtClean="0">
                <a:latin typeface="Monotype Corsiva" pitchFamily="66" charset="0"/>
              </a:rPr>
              <a:t>считали страной - освободительницей. Она не только изгнала фашистскую армию из своих пределов, а освободила другие страны, находящиеся под гнетом </a:t>
            </a:r>
            <a:r>
              <a:rPr lang="ru-RU" b="1" dirty="0" smtClean="0">
                <a:latin typeface="Monotype Corsiva" pitchFamily="66" charset="0"/>
              </a:rPr>
              <a:t>фашизма. Немногие </a:t>
            </a:r>
            <a:r>
              <a:rPr lang="ru-RU" b="1" dirty="0" smtClean="0">
                <a:latin typeface="Monotype Corsiva" pitchFamily="66" charset="0"/>
              </a:rPr>
              <a:t>дошли до Берлина, но слава погибших, их имена живут в наших сердцах.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Хотя </a:t>
            </a:r>
            <a:r>
              <a:rPr lang="ru-RU" b="1" dirty="0" smtClean="0">
                <a:latin typeface="Monotype Corsiva" pitchFamily="66" charset="0"/>
              </a:rPr>
              <a:t>если подумать, ведь не так давно это было, и страшно то, что многие уже забывают это. А жаль...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Люди</a:t>
            </a:r>
            <a:r>
              <a:rPr lang="ru-RU" b="1" dirty="0" smtClean="0">
                <a:latin typeface="Monotype Corsiva" pitchFamily="66" charset="0"/>
              </a:rPr>
              <a:t>! Вы должны помнить тех, кто совершил этот подвиг во имя нашей Родины!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musical-sad.ru/_ld/24/4643392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521" y="500063"/>
            <a:ext cx="7788958" cy="550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latin typeface="Monotype Corsiva" pitchFamily="66" charset="0"/>
              </a:rPr>
              <a:t>           Для </a:t>
            </a:r>
            <a:r>
              <a:rPr lang="ru-RU" sz="1800" b="1" dirty="0" smtClean="0">
                <a:latin typeface="Monotype Corsiva" pitchFamily="66" charset="0"/>
              </a:rPr>
              <a:t>меня и для всей моей семьи </a:t>
            </a:r>
            <a:r>
              <a:rPr lang="ru-RU" sz="1800" b="1" dirty="0" err="1" smtClean="0">
                <a:latin typeface="Monotype Corsiva" pitchFamily="66" charset="0"/>
              </a:rPr>
              <a:t>Емкужевых</a:t>
            </a:r>
            <a:r>
              <a:rPr lang="ru-RU" sz="1800" b="1" dirty="0" smtClean="0">
                <a:latin typeface="Monotype Corsiva" pitchFamily="66" charset="0"/>
              </a:rPr>
              <a:t> этот праздник всегда - особое событие. Мы горды тем, что мой прадед, </a:t>
            </a:r>
            <a:r>
              <a:rPr lang="ru-RU" sz="1800" b="1" dirty="0" err="1" smtClean="0">
                <a:latin typeface="Monotype Corsiva" pitchFamily="66" charset="0"/>
              </a:rPr>
              <a:t>Емкужев</a:t>
            </a:r>
            <a:r>
              <a:rPr lang="ru-RU" sz="1800" b="1" dirty="0" smtClean="0">
                <a:latin typeface="Monotype Corsiva" pitchFamily="66" charset="0"/>
              </a:rPr>
              <a:t> </a:t>
            </a:r>
            <a:r>
              <a:rPr lang="ru-RU" sz="1800" b="1" dirty="0" err="1" smtClean="0">
                <a:latin typeface="Monotype Corsiva" pitchFamily="66" charset="0"/>
              </a:rPr>
              <a:t>Туган</a:t>
            </a:r>
            <a:r>
              <a:rPr lang="ru-RU" sz="1800" b="1" dirty="0" smtClean="0">
                <a:latin typeface="Monotype Corsiva" pitchFamily="66" charset="0"/>
              </a:rPr>
              <a:t> </a:t>
            </a:r>
            <a:r>
              <a:rPr lang="ru-RU" sz="1800" b="1" dirty="0" err="1" smtClean="0">
                <a:latin typeface="Monotype Corsiva" pitchFamily="66" charset="0"/>
              </a:rPr>
              <a:t>Цруевич</a:t>
            </a:r>
            <a:r>
              <a:rPr lang="ru-RU" sz="1800" b="1" dirty="0" smtClean="0">
                <a:latin typeface="Monotype Corsiva" pitchFamily="66" charset="0"/>
              </a:rPr>
              <a:t>, был достойным сыном своей Родины, отважным защитником Отечества, готовым отдать свою жизнь за счастье и покой своей семьи и во благо будущих поколений.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Users\User\Desktop\IMG_9204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71605" y="1950720"/>
            <a:ext cx="6143668" cy="397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Осенью </a:t>
            </a:r>
            <a:r>
              <a:rPr lang="ru-RU" b="1" dirty="0" smtClean="0">
                <a:latin typeface="Monotype Corsiva" pitchFamily="66" charset="0"/>
              </a:rPr>
              <a:t>1941 года мой прадед был призван в Красную Армию и стал бойцом 115-й кавалерийской дивизии. А затем был направлен в станицу </a:t>
            </a:r>
            <a:r>
              <a:rPr lang="ru-RU" b="1" dirty="0" err="1" smtClean="0">
                <a:latin typeface="Monotype Corsiva" pitchFamily="66" charset="0"/>
              </a:rPr>
              <a:t>Усть-Лабинскую</a:t>
            </a:r>
            <a:r>
              <a:rPr lang="ru-RU" b="1" dirty="0" smtClean="0">
                <a:latin typeface="Monotype Corsiva" pitchFamily="66" charset="0"/>
              </a:rPr>
              <a:t> Краснодарского края. Он участвовал в освобождении Кабардино-Балкарии, Ставропольского и Краснодарского краев, воевал на «Малой земле», в Керчи и на Таманском полуострове. За героизм, проявленный в боях за Тамань, мой прадед был награжден медалью «За отвагу». В 1943 году он служил в частях 1-го Украинского фронта, освобождал город Житомир. В этих боях бесстрашный артиллерист </a:t>
            </a:r>
            <a:r>
              <a:rPr lang="ru-RU" b="1" dirty="0" err="1" smtClean="0">
                <a:latin typeface="Monotype Corsiva" pitchFamily="66" charset="0"/>
              </a:rPr>
              <a:t>Туган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Емкужев</a:t>
            </a:r>
            <a:r>
              <a:rPr lang="ru-RU" b="1" dirty="0" smtClean="0">
                <a:latin typeface="Monotype Corsiva" pitchFamily="66" charset="0"/>
              </a:rPr>
              <a:t> беспощадно уничтожал фашистов.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</a:rPr>
              <a:t>        Как </a:t>
            </a:r>
            <a:r>
              <a:rPr lang="ru-RU" b="1" dirty="0" smtClean="0">
                <a:latin typeface="Monotype Corsiva" pitchFamily="66" charset="0"/>
              </a:rPr>
              <a:t>писала фронтовая газета, он был грозой для гитлеровцев. Во время одного из боев в упор расстрелял группу вражеских солдат, участвуя в отражении контратак. За храбрость, проявленную в боях за Украину, получил благодарность Верховного Главнокомандующего и был представлен к награде. Осенью 1944 года войска 4-го Украинского фронта вели бои в Карпатах. Мой прадедушка в составе 18-й армии участвовал в этих боях и показал себя настоящим героем. На одном из участков фронта в Карпатах наши войска оказались в трудном положении. Враги контролировали единственную дорогу, по которой можно было спуститься с гор. Двое суток без воды и еды бились наши с немцами. На исходе второго дня вся вражеская группа была уничтожена. За этот подвиг мой прадед и его товарищ были награждены орденами Славы III степени.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	</a:t>
            </a:r>
            <a:r>
              <a:rPr lang="ru-RU" b="1" dirty="0" smtClean="0">
                <a:latin typeface="Monotype Corsiva" pitchFamily="66" charset="0"/>
              </a:rPr>
              <a:t>      </a:t>
            </a:r>
            <a:r>
              <a:rPr lang="ru-RU" b="1" dirty="0" err="1" smtClean="0">
                <a:latin typeface="Monotype Corsiva" pitchFamily="66" charset="0"/>
              </a:rPr>
              <a:t>Туган</a:t>
            </a:r>
            <a:r>
              <a:rPr lang="ru-RU" b="1" dirty="0" smtClean="0">
                <a:latin typeface="Monotype Corsiva" pitchFamily="66" charset="0"/>
              </a:rPr>
              <a:t>  </a:t>
            </a:r>
            <a:r>
              <a:rPr lang="ru-RU" b="1" dirty="0" err="1" smtClean="0">
                <a:latin typeface="Monotype Corsiva" pitchFamily="66" charset="0"/>
              </a:rPr>
              <a:t>Емкужев</a:t>
            </a:r>
            <a:r>
              <a:rPr lang="ru-RU" b="1" dirty="0" smtClean="0">
                <a:latin typeface="Monotype Corsiva" pitchFamily="66" charset="0"/>
              </a:rPr>
              <a:t> участвовал в освобождении городов </a:t>
            </a:r>
            <a:r>
              <a:rPr lang="ru-RU" b="1" dirty="0" err="1" smtClean="0">
                <a:latin typeface="Monotype Corsiva" pitchFamily="66" charset="0"/>
              </a:rPr>
              <a:t>Мукачев</a:t>
            </a:r>
            <a:r>
              <a:rPr lang="ru-RU" b="1" dirty="0" smtClean="0">
                <a:latin typeface="Monotype Corsiva" pitchFamily="66" charset="0"/>
              </a:rPr>
              <a:t> и Ужгород, в форсировании Одера. Сержант, командир орудия </a:t>
            </a:r>
            <a:r>
              <a:rPr lang="ru-RU" b="1" dirty="0" err="1" smtClean="0">
                <a:latin typeface="Monotype Corsiva" pitchFamily="66" charset="0"/>
              </a:rPr>
              <a:t>Туган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Емкужев</a:t>
            </a:r>
            <a:r>
              <a:rPr lang="ru-RU" b="1" dirty="0" smtClean="0">
                <a:latin typeface="Monotype Corsiva" pitchFamily="66" charset="0"/>
              </a:rPr>
              <a:t> дошел до Эльбы. В жарких боях на подступах к Берлину в апреле 1945 года он был тяжело ранен и пролежал в </a:t>
            </a:r>
            <a:r>
              <a:rPr lang="ru-RU" b="1" dirty="0" err="1" smtClean="0">
                <a:latin typeface="Monotype Corsiva" pitchFamily="66" charset="0"/>
              </a:rPr>
              <a:t>эвакгоспитале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в</a:t>
            </a:r>
            <a:r>
              <a:rPr lang="ru-RU" b="1" dirty="0" smtClean="0">
                <a:latin typeface="Monotype Corsiva" pitchFamily="66" charset="0"/>
              </a:rPr>
              <a:t> городе Саратов до октября 1945 года.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 Слава </a:t>
            </a:r>
            <a:r>
              <a:rPr lang="ru-RU" b="1" dirty="0" smtClean="0">
                <a:latin typeface="Monotype Corsiva" pitchFamily="66" charset="0"/>
              </a:rPr>
              <a:t>и вечная память всем, кто отстоял нашу Родину! Ценой собственной жизни обеспечившим нам светлое будущее! Они победили! Спасибо и низкий поклон всем ветеранам этой страшной войны!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</a:rPr>
              <a:t>         Вернувшись </a:t>
            </a:r>
            <a:r>
              <a:rPr lang="ru-RU" b="1" dirty="0" smtClean="0">
                <a:latin typeface="Monotype Corsiva" pitchFamily="66" charset="0"/>
              </a:rPr>
              <a:t>домой инвалидом Великой Отечественной войны, мой прадед принимал активное участие в восстановлении и дальнейшем развитии родного колхоза. Работал ветеринарным фельдшером, заведующим молочно-товарной фермой колхоза «Победа», всегда честно и добросовестно выполнял свой долг солдата и верного сына своей Родины.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И </a:t>
            </a:r>
            <a:r>
              <a:rPr lang="ru-RU" b="1" dirty="0" smtClean="0">
                <a:latin typeface="Monotype Corsiva" pitchFamily="66" charset="0"/>
              </a:rPr>
              <a:t>вот в ноябре месяце 2016 года в нашу семью пришло радостное известие. Спустя 72 года мой прадед, </a:t>
            </a:r>
            <a:r>
              <a:rPr lang="ru-RU" b="1" dirty="0" err="1" smtClean="0">
                <a:latin typeface="Monotype Corsiva" pitchFamily="66" charset="0"/>
              </a:rPr>
              <a:t>Емкужев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Туган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Цруевич</a:t>
            </a:r>
            <a:r>
              <a:rPr lang="ru-RU" b="1" dirty="0" smtClean="0">
                <a:latin typeface="Monotype Corsiva" pitchFamily="66" charset="0"/>
              </a:rPr>
              <a:t>,  удостоен медали «За оборону Кавказа»,  к которой он был представлен еще в 1944 году.  К сожалению, посмертно.  Удостоверение к медали было торжественно вручено нашей семье в администрации </a:t>
            </a:r>
            <a:r>
              <a:rPr lang="ru-RU" b="1" dirty="0" err="1" smtClean="0">
                <a:latin typeface="Monotype Corsiva" pitchFamily="66" charset="0"/>
              </a:rPr>
              <a:t>Баксанского</a:t>
            </a:r>
            <a:r>
              <a:rPr lang="ru-RU" b="1" dirty="0" smtClean="0">
                <a:latin typeface="Monotype Corsiva" pitchFamily="66" charset="0"/>
              </a:rPr>
              <a:t> района.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1131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Защитники Отечества в моих родословных</vt:lpstr>
      <vt:lpstr>Скажи, какой же славой Венчать твои дела? Какой измерить мерой Тот путь, что ты прошла? Михаил Исаковский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Защитники Отечества в моих родословных</dc:title>
  <dc:creator>212</dc:creator>
  <cp:lastModifiedBy>212</cp:lastModifiedBy>
  <cp:revision>2</cp:revision>
  <dcterms:created xsi:type="dcterms:W3CDTF">2019-01-30T09:34:22Z</dcterms:created>
  <dcterms:modified xsi:type="dcterms:W3CDTF">2019-01-30T09:52:10Z</dcterms:modified>
</cp:coreProperties>
</file>