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8" r:id="rId3"/>
    <p:sldId id="282" r:id="rId4"/>
    <p:sldId id="291" r:id="rId5"/>
    <p:sldId id="313" r:id="rId6"/>
    <p:sldId id="311" r:id="rId7"/>
    <p:sldId id="314" r:id="rId8"/>
    <p:sldId id="312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8" r:id="rId21"/>
    <p:sldId id="327" r:id="rId22"/>
    <p:sldId id="326" r:id="rId23"/>
    <p:sldId id="330" r:id="rId24"/>
    <p:sldId id="329" r:id="rId25"/>
    <p:sldId id="331" r:id="rId26"/>
    <p:sldId id="332" r:id="rId27"/>
    <p:sldId id="333" r:id="rId28"/>
    <p:sldId id="334" r:id="rId29"/>
    <p:sldId id="335" r:id="rId30"/>
    <p:sldId id="258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51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0000"/>
    <a:srgbClr val="FF8B8B"/>
    <a:srgbClr val="B07BD7"/>
    <a:srgbClr val="D1B2E8"/>
    <a:srgbClr val="C39B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9" autoAdjust="0"/>
    <p:restoredTop sz="95501" autoAdjust="0"/>
  </p:normalViewPr>
  <p:slideViewPr>
    <p:cSldViewPr>
      <p:cViewPr varScale="1">
        <p:scale>
          <a:sx n="57" d="100"/>
          <a:sy n="57" d="100"/>
        </p:scale>
        <p:origin x="78" y="126"/>
      </p:cViewPr>
      <p:guideLst>
        <p:guide orient="horz" pos="4065"/>
        <p:guide pos="51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228FA-193E-40CE-B538-95F92CDB8734}" type="datetimeFigureOut">
              <a:rPr lang="ru-RU" smtClean="0"/>
              <a:t>11.05.2019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61426-2410-448E-AC37-C1E957E23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146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11.05.2019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11.05.2019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11.05.2019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6611779"/>
            <a:ext cx="14494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kern="1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istral" pitchFamily="66" charset="0"/>
                <a:ea typeface="+mn-ea"/>
                <a:cs typeface="+mn-cs"/>
              </a:rPr>
              <a:t>© Фокина Лидия Петровна </a:t>
            </a:r>
            <a:endParaRPr lang="ru-RU" sz="1000" kern="1200" dirty="0">
              <a:solidFill>
                <a:schemeClr val="accent4">
                  <a:lumMod val="20000"/>
                  <a:lumOff val="80000"/>
                </a:schemeClr>
              </a:solidFill>
              <a:latin typeface="Mistral" pitchFamily="66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857224" y="214290"/>
            <a:ext cx="8072494" cy="6429420"/>
          </a:xfrm>
          <a:prstGeom prst="rect">
            <a:avLst/>
          </a:prstGeom>
          <a:solidFill>
            <a:schemeClr val="bg1"/>
          </a:solidFill>
          <a:ln w="38100" cap="rnd">
            <a:solidFill>
              <a:schemeClr val="bg1">
                <a:lumMod val="65000"/>
              </a:schemeClr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357158" y="1000108"/>
            <a:ext cx="928662" cy="214314"/>
            <a:chOff x="2714612" y="3143248"/>
            <a:chExt cx="2857520" cy="928694"/>
          </a:xfrm>
          <a:solidFill>
            <a:srgbClr val="8A0000"/>
          </a:solidFill>
        </p:grpSpPr>
        <p:sp>
          <p:nvSpPr>
            <p:cNvPr id="10" name="Овал 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4"/>
          <p:cNvGrpSpPr/>
          <p:nvPr userDrawn="1"/>
        </p:nvGrpSpPr>
        <p:grpSpPr>
          <a:xfrm>
            <a:off x="357158" y="1658925"/>
            <a:ext cx="928662" cy="214314"/>
            <a:chOff x="2714612" y="3143248"/>
            <a:chExt cx="2857520" cy="928694"/>
          </a:xfrm>
          <a:solidFill>
            <a:srgbClr val="8A0000"/>
          </a:solidFill>
        </p:grpSpPr>
        <p:sp>
          <p:nvSpPr>
            <p:cNvPr id="16" name="Овал 1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 userDrawn="1"/>
        </p:nvGrpSpPr>
        <p:grpSpPr>
          <a:xfrm>
            <a:off x="357158" y="2317742"/>
            <a:ext cx="928662" cy="214314"/>
            <a:chOff x="2714612" y="3143248"/>
            <a:chExt cx="2857520" cy="928694"/>
          </a:xfrm>
          <a:solidFill>
            <a:srgbClr val="8A0000"/>
          </a:solidFill>
        </p:grpSpPr>
        <p:sp>
          <p:nvSpPr>
            <p:cNvPr id="22" name="Овал 2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/>
          <p:cNvGrpSpPr/>
          <p:nvPr userDrawn="1"/>
        </p:nvGrpSpPr>
        <p:grpSpPr>
          <a:xfrm>
            <a:off x="357158" y="2976559"/>
            <a:ext cx="928662" cy="214314"/>
            <a:chOff x="2714612" y="3143248"/>
            <a:chExt cx="2857520" cy="928694"/>
          </a:xfrm>
          <a:solidFill>
            <a:srgbClr val="8A0000"/>
          </a:solidFill>
        </p:grpSpPr>
        <p:sp>
          <p:nvSpPr>
            <p:cNvPr id="28" name="Овал 2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32"/>
          <p:cNvGrpSpPr/>
          <p:nvPr userDrawn="1"/>
        </p:nvGrpSpPr>
        <p:grpSpPr>
          <a:xfrm>
            <a:off x="357158" y="3635376"/>
            <a:ext cx="928662" cy="214314"/>
            <a:chOff x="2714612" y="3143248"/>
            <a:chExt cx="2857520" cy="928694"/>
          </a:xfrm>
          <a:solidFill>
            <a:srgbClr val="8A0000"/>
          </a:solidFill>
        </p:grpSpPr>
        <p:sp>
          <p:nvSpPr>
            <p:cNvPr id="34" name="Овал 33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38"/>
          <p:cNvGrpSpPr/>
          <p:nvPr userDrawn="1"/>
        </p:nvGrpSpPr>
        <p:grpSpPr>
          <a:xfrm>
            <a:off x="357158" y="4294193"/>
            <a:ext cx="928662" cy="214314"/>
            <a:chOff x="2714612" y="3143248"/>
            <a:chExt cx="2857520" cy="928694"/>
          </a:xfrm>
          <a:solidFill>
            <a:srgbClr val="8A0000"/>
          </a:solidFill>
        </p:grpSpPr>
        <p:sp>
          <p:nvSpPr>
            <p:cNvPr id="40" name="Овал 3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5" name="Группа 44"/>
          <p:cNvGrpSpPr/>
          <p:nvPr userDrawn="1"/>
        </p:nvGrpSpPr>
        <p:grpSpPr>
          <a:xfrm>
            <a:off x="357158" y="4953010"/>
            <a:ext cx="928662" cy="214314"/>
            <a:chOff x="2714612" y="3143248"/>
            <a:chExt cx="2857520" cy="928694"/>
          </a:xfrm>
          <a:solidFill>
            <a:srgbClr val="8A0000"/>
          </a:solidFill>
        </p:grpSpPr>
        <p:sp>
          <p:nvSpPr>
            <p:cNvPr id="46" name="Овал 4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1" name="Группа 50"/>
          <p:cNvGrpSpPr/>
          <p:nvPr userDrawn="1"/>
        </p:nvGrpSpPr>
        <p:grpSpPr>
          <a:xfrm>
            <a:off x="357158" y="6270645"/>
            <a:ext cx="928662" cy="214314"/>
            <a:chOff x="2714612" y="3143248"/>
            <a:chExt cx="2857520" cy="928694"/>
          </a:xfrm>
          <a:solidFill>
            <a:srgbClr val="8A0000"/>
          </a:solidFill>
        </p:grpSpPr>
        <p:sp>
          <p:nvSpPr>
            <p:cNvPr id="52" name="Овал 5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56"/>
          <p:cNvGrpSpPr/>
          <p:nvPr userDrawn="1"/>
        </p:nvGrpSpPr>
        <p:grpSpPr>
          <a:xfrm>
            <a:off x="357158" y="5611827"/>
            <a:ext cx="928662" cy="214314"/>
            <a:chOff x="2714612" y="3143248"/>
            <a:chExt cx="2857520" cy="928694"/>
          </a:xfrm>
          <a:solidFill>
            <a:srgbClr val="8A0000"/>
          </a:solidFill>
        </p:grpSpPr>
        <p:sp>
          <p:nvSpPr>
            <p:cNvPr id="58" name="Овал 5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 userDrawn="1"/>
        </p:nvGrpSpPr>
        <p:grpSpPr>
          <a:xfrm>
            <a:off x="357158" y="341291"/>
            <a:ext cx="928662" cy="214314"/>
            <a:chOff x="2714612" y="3143248"/>
            <a:chExt cx="2857520" cy="928694"/>
          </a:xfrm>
          <a:solidFill>
            <a:srgbClr val="8A0000"/>
          </a:solidFill>
        </p:grpSpPr>
        <p:sp>
          <p:nvSpPr>
            <p:cNvPr id="65" name="Овал 64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1187624" y="332656"/>
            <a:ext cx="7781404" cy="6133616"/>
            <a:chOff x="1127031" y="-34808"/>
            <a:chExt cx="7165477" cy="652867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27031" y="2187924"/>
              <a:ext cx="7165477" cy="16707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8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2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«Схема-шаблон для быстрого написания (ДОП)»</a:t>
              </a:r>
              <a:endParaRPr lang="ru-RU" sz="48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87089" y="5085184"/>
              <a:ext cx="5902313" cy="14086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ru-RU" sz="20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Автор : </a:t>
              </a:r>
              <a:r>
                <a:rPr lang="ru-RU" sz="2000" dirty="0" err="1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Козаева</a:t>
              </a:r>
              <a:r>
                <a:rPr lang="ru-RU" sz="200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Е.А., </a:t>
              </a:r>
              <a:endParaRPr lang="ru-RU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 algn="r">
                <a:defRPr/>
              </a:pPr>
              <a:r>
                <a:rPr lang="ru-RU" sz="2000" dirty="0" err="1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зам.директора</a:t>
              </a:r>
              <a:r>
                <a:rPr lang="ru-RU" sz="200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по УВР</a:t>
              </a:r>
              <a:endParaRPr lang="ru-RU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 algn="r">
                <a:defRPr/>
              </a:pPr>
              <a:r>
                <a:rPr lang="ru-RU" sz="200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МБУДО </a:t>
              </a:r>
              <a:r>
                <a:rPr lang="ru-RU" sz="2000" dirty="0" err="1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Кемского</a:t>
              </a:r>
              <a:r>
                <a:rPr lang="ru-RU" sz="200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Дома творчества </a:t>
              </a:r>
              <a:endParaRPr lang="ru-RU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 algn="r">
                <a:defRPr/>
              </a:pPr>
              <a:r>
                <a:rPr lang="ru-RU" sz="200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2019 год</a:t>
              </a:r>
              <a:endParaRPr lang="ru-RU" sz="2000" dirty="0">
                <a:solidFill>
                  <a:prstClr val="black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628569" y="-34808"/>
              <a:ext cx="6331452" cy="11466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ru-RU" sz="3200" b="1" dirty="0" smtClean="0">
                  <a:ln w="19050">
                    <a:solidFill>
                      <a:prstClr val="white"/>
                    </a:solidFill>
                    <a:prstDash val="solid"/>
                  </a:ln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Пособие для педагогов дополнительного образования</a:t>
              </a:r>
              <a:endParaRPr lang="ru-RU" sz="3200" b="1" dirty="0">
                <a:ln w="19050">
                  <a:solidFill>
                    <a:prstClr val="white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260648"/>
            <a:ext cx="756084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занятий -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групповая, индивидуальная.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Данная программа рассчитана, в основном,  на групповое обучение, что позволяет педагогу создать творческий коллектив, а детям - приобрести новых друзей. Общение детей друг с другом в процессе обучения, обсуждение новых идей, планов, показ созданных работ делает их жизнь более разнообразной,  яркой,  творчески  насыщенной  и  удовлетворяет  потребность  детей    занять  себя в свободное время.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занятие комбинированного типа. Включает себя теорию и практику. Теоретические сведения объясняются с помощью показа видеоролика, презентации, обсуждения и др. Практическая работа включает выполнение практических заданий и изготовление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изделий или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СВОЕ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СВОЕ.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информационно-коммуникационная технология,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развития критического мышления,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проектная технология,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технология развивающего и воспитывающего обучения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технологии,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технология проблемного обучения,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технологии уровневой дифференциации.</a:t>
            </a:r>
          </a:p>
          <a:p>
            <a:pPr indent="450215"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278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332656"/>
            <a:ext cx="748883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обучения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СВОЕ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активные методы – учащиеся работают самостоятельно (работа с книгой, иллюстрациями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др.пособиями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практические методы –  изготовление предметов, работа с различными материалами и инструментами;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пассивные методы – учащиеся слушают и смотрят (рассказ, объяснение, экскурсия):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словесные методы – рассказ, беседа, инструктаж, объяснение и др.;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объяснительно-иллюстративный метод – учащийся усваивает готовые знания, сообщенные ему в самой различной форме (дидактический материал, схемы, картинки, экскурсии на выставки, презентации  др. электронные ресурсы);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исследовательский метод – проектная работа;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интерактивные - деловые и ролевые игры, мозговой штурм, метод проектов. </a:t>
            </a: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обучения: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СВОЕ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доступности, уровень сложности зависит от подготовки детей;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развивающего и воспитывающего обучения;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сознательной и творческой активности учащихся;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наглядности;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систематичности и последовательности;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взаимосвязи теории и практики;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связи обучения с жизнью.</a:t>
            </a:r>
          </a:p>
        </p:txBody>
      </p:sp>
    </p:spTree>
    <p:extLst>
      <p:ext uri="{BB962C8B-B14F-4D97-AF65-F5344CB8AC3E}">
        <p14:creationId xmlns:p14="http://schemas.microsoft.com/office/powerpoint/2010/main" val="50073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942496"/>
              </p:ext>
            </p:extLst>
          </p:nvPr>
        </p:nvGraphicFramePr>
        <p:xfrm>
          <a:off x="1259632" y="990419"/>
          <a:ext cx="5760640" cy="5156997"/>
        </p:xfrm>
        <a:graphic>
          <a:graphicData uri="http://schemas.openxmlformats.org/drawingml/2006/table">
            <a:tbl>
              <a:tblPr firstRow="1" firstCol="1" bandRow="1"/>
              <a:tblGrid>
                <a:gridCol w="288031"/>
                <a:gridCol w="2356116"/>
                <a:gridCol w="576064"/>
                <a:gridCol w="524205"/>
                <a:gridCol w="504056"/>
                <a:gridCol w="1512168"/>
              </a:tblGrid>
              <a:tr h="1954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раздела, темы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часов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Форма контроля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Теория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Практика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6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1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.Вводное занятие.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Введение в программу.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Опрос, тестирование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2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Выполнение творческих работ - картин.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3.1. картины из природного материала: камней и ракушек.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Опрос,  творческие задания, викторины, кроссворды, защита проекта и др.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3.2. картины из крупы.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2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7.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Участие в массовой работе, воспитательная детальность.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7.1.Участие в конкурсах и выставках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30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Творческие задания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7.2.Посещение музея, экскурсии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30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Опрос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8.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Аттестация учащихся.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30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Тестирование, творческое задание, защита проекта.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30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76" marR="50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331640" y="332656"/>
            <a:ext cx="468052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0555" algn="ctr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Учебный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 – УКАЗАТЬ СВОЕ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92280" y="942122"/>
            <a:ext cx="1763688" cy="5488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0555"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ходе реализации Программы темы и количество часов внутри разделов, могут изменяться в зависимости от возраста и степени начальной подготовки детей, а также  степени  усвоения ими материала программы.</a:t>
            </a:r>
            <a:endParaRPr lang="ru-RU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710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361520"/>
            <a:ext cx="7416824" cy="674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0555" algn="ctr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7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учебного </a:t>
            </a:r>
            <a:r>
              <a:rPr lang="ru-RU" sz="17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плана</a:t>
            </a:r>
          </a:p>
          <a:p>
            <a:pPr marL="63055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 1. Вводное занятие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63055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Теория.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Знакомство с детьми. Введение в Программу. Общие сведения о творческом объединении, об организации работы  и режиме занятий. Проведение беседы-инструктажа  по соблюдению техники безопасности, правил дорожного движения при  следовании на занятия/с занятий, пожарной и антитеррористической безопасности, правилам поведения на занятиях и в здании.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63055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Практика.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Проведение прогностической диагностики - входной контроль – тестирование. </a:t>
            </a:r>
          </a:p>
          <a:p>
            <a:pPr indent="63055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3. Раздел 3. Изготовление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картин.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УКАЗАТЬ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СВОЕ</a:t>
            </a: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63055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 Выполнение творческих работ - картин из природного материала: камней и ракушек. </a:t>
            </a:r>
          </a:p>
          <a:p>
            <a:pPr indent="63055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Теория: Изучение технологии. Демонстрация изделий в данной технике. Подбор материалов и способы их применения для данной техники. Применение данных изделий на практике в интерьере помещений. Знакомство с профессиями декоратор, художник.</a:t>
            </a:r>
          </a:p>
          <a:p>
            <a:pPr indent="63055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Практика: Выполнение творческой работы - выкладывание картины по собственному замыслу из природного материала (ракушек, камней и др.), приклеивание, роспись. Оформление.</a:t>
            </a:r>
          </a:p>
          <a:p>
            <a:pPr indent="630555" algn="just">
              <a:lnSpc>
                <a:spcPct val="115000"/>
              </a:lnSpc>
              <a:spcAft>
                <a:spcPts val="0"/>
              </a:spcAft>
            </a:pPr>
            <a:endParaRPr lang="ru-RU" sz="17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123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476672"/>
            <a:ext cx="7416824" cy="6711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0555" algn="ctr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7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учебного плана</a:t>
            </a:r>
            <a:endParaRPr lang="ru-RU" sz="17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630555" algn="just">
              <a:lnSpc>
                <a:spcPct val="115000"/>
              </a:lnSpc>
              <a:spcAft>
                <a:spcPts val="0"/>
              </a:spcAft>
            </a:pPr>
            <a:r>
              <a:rPr lang="ru-RU" sz="17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Раздел 7.  Участие в массовой работе, воспитательная детальность.</a:t>
            </a:r>
          </a:p>
          <a:p>
            <a:pPr indent="630555" algn="just">
              <a:lnSpc>
                <a:spcPct val="115000"/>
              </a:lnSpc>
              <a:spcAft>
                <a:spcPts val="0"/>
              </a:spcAft>
            </a:pPr>
            <a:r>
              <a:rPr lang="ru-RU" sz="17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7.1.Участие в конкурсах и выставках</a:t>
            </a:r>
          </a:p>
          <a:p>
            <a:pPr indent="630555"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Теория: Отличие простых массовых мероприятий от конкурсных, важность участия в конкурсных мероприятиях, о цели и теме проведении выставок и конкурсов. Правила оформления конкурсных и выставочных работ. О качестве работ, представленных на конкурс или выставку. О правилах оформления работ.</a:t>
            </a:r>
          </a:p>
          <a:p>
            <a:pPr indent="630555"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Практика: Оформление конкурсных и выставочных работ, а также участие в оформлении выставок.</a:t>
            </a:r>
          </a:p>
          <a:p>
            <a:pPr indent="630555" algn="just">
              <a:lnSpc>
                <a:spcPct val="115000"/>
              </a:lnSpc>
              <a:spcAft>
                <a:spcPts val="0"/>
              </a:spcAft>
            </a:pPr>
            <a:r>
              <a:rPr lang="ru-RU" sz="17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7.2.Посещение музея, экскурсии</a:t>
            </a:r>
          </a:p>
          <a:p>
            <a:pPr indent="630555"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Теория: Цель и тема посещения музея и экскурсии. Правила поведения в общественных местах и инструктаж по безопасности учащихся во время проведения мероприятий.</a:t>
            </a:r>
          </a:p>
          <a:p>
            <a:pPr indent="630555"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Практика: Просмотр  и  обсуждение  выставочных  экспозиций, музейных занятий. </a:t>
            </a:r>
          </a:p>
          <a:p>
            <a:pPr indent="630555" algn="just">
              <a:lnSpc>
                <a:spcPct val="115000"/>
              </a:lnSpc>
              <a:spcAft>
                <a:spcPts val="0"/>
              </a:spcAft>
            </a:pPr>
            <a:r>
              <a:rPr lang="ru-RU" sz="17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8. Аттестация учащихся.</a:t>
            </a:r>
          </a:p>
          <a:p>
            <a:pPr indent="630555"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Теория: устный опрос учащихся, обсуждение. </a:t>
            </a:r>
          </a:p>
          <a:p>
            <a:pPr indent="630555"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Практика: тестирование, выполнение творческого задания, защита проекта.</a:t>
            </a:r>
          </a:p>
          <a:p>
            <a:pPr indent="630555" algn="just">
              <a:lnSpc>
                <a:spcPct val="115000"/>
              </a:lnSpc>
              <a:spcAft>
                <a:spcPts val="0"/>
              </a:spcAft>
            </a:pPr>
            <a:endParaRPr lang="ru-RU" sz="17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953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332656"/>
            <a:ext cx="7416824" cy="7348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0555" algn="ctr">
              <a:lnSpc>
                <a:spcPct val="115000"/>
              </a:lnSpc>
              <a:tabLst>
                <a:tab pos="270510" algn="l"/>
              </a:tabLst>
            </a:pP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Планируемые 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результаты.</a:t>
            </a:r>
          </a:p>
          <a:p>
            <a:pPr indent="63055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концу обучения по Программе учащиеся должны показать определенный уровень  творческих способностей и одаренности, быть готовыми принимать участие в различных конкурсах и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выставках (для прикладников) 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 своими творческими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номерами (работами).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630555"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Учащиеся должны знать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техники  безопасности  при  работе  с  инструментами, материалами, приспособлениями,  применяемыми  на  занятиях;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УКАЗАТЬ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СВОЕ.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Учащиеся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должны уметь применить полученные знания на практике: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УКАЗАТЬ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СВОЕ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</a:pP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Личностные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ВЫБРАТЬ ИЛИ УКАЗАТЬ СВОЕ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расширить  мировоззрение, повысить уровень духовности;</a:t>
            </a: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появление у ребёнка интереса  к  декоративно-прикладному  искусству и потребности к творческому труду; </a:t>
            </a: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умение воплощать в своих работах собственные впечатления;</a:t>
            </a: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опора ребёнка на собственные силы, осознание себя;</a:t>
            </a: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появление у ребёнка стремления к аккуратности, бережливости; </a:t>
            </a:r>
          </a:p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личностный рост в творчестве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-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ценить свой труд, уважать чужой.</a:t>
            </a:r>
          </a:p>
          <a:p>
            <a:pPr algn="just">
              <a:lnSpc>
                <a:spcPct val="115000"/>
              </a:lnSpc>
            </a:pPr>
            <a:endParaRPr lang="ru-RU" sz="17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7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7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630555" algn="just">
              <a:lnSpc>
                <a:spcPct val="115000"/>
              </a:lnSpc>
              <a:spcAft>
                <a:spcPts val="0"/>
              </a:spcAft>
            </a:pPr>
            <a:endParaRPr lang="ru-RU" sz="17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156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834444"/>
            <a:ext cx="7416824" cy="129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endParaRPr lang="ru-RU" sz="17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7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7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630555" algn="just">
              <a:lnSpc>
                <a:spcPct val="115000"/>
              </a:lnSpc>
              <a:spcAft>
                <a:spcPts val="0"/>
              </a:spcAft>
            </a:pPr>
            <a:endParaRPr lang="ru-RU" sz="17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620688"/>
            <a:ext cx="7416824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результаты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На  занятиях  учащиеся  знакомятся  с историей появления дизайна, таких техник декорирования предметов, как «холодный фарфор»,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декупаж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«текстильная пластика», «папье-маше». Узнают способы и возможности применения предметов интерьера в быту. УКАЗАТЬ СВОЕ</a:t>
            </a:r>
          </a:p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 УУД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Постановка вопросов и инициативное сотрудничество в поиске  и  сборе  нужной  информации.  Умение  полно  и  точно  выражать  свои мысли при выполнении заданий,  проектов.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УКАЗАТЬ СВОЕ</a:t>
            </a:r>
          </a:p>
          <a:p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1521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15816" y="801178"/>
            <a:ext cx="4032448" cy="393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7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качества освоения программы</a:t>
            </a:r>
            <a:endParaRPr lang="ru-RU" sz="17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108826"/>
              </p:ext>
            </p:extLst>
          </p:nvPr>
        </p:nvGraphicFramePr>
        <p:xfrm>
          <a:off x="1475656" y="1305758"/>
          <a:ext cx="7092788" cy="4683565"/>
        </p:xfrm>
        <a:graphic>
          <a:graphicData uri="http://schemas.openxmlformats.org/drawingml/2006/table">
            <a:tbl>
              <a:tblPr firstRow="1" firstCol="1" bandRow="1"/>
              <a:tblGrid>
                <a:gridCol w="2801378"/>
                <a:gridCol w="2093281"/>
                <a:gridCol w="2198129"/>
              </a:tblGrid>
              <a:tr h="2127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Виды контроля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Методы контроля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Формы контроля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5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Прогностический - стартовый (входной)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проводится на первом занятии с целью выявления уровня подготовки ребёнка и его индивидуальных особенностей (интересов, первичных умений и навыков, мотивации для занятий, его  достижения  в  этой  области и т. п.). 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Опрос, наблюдение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Теория: тест, опрос.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Практика: задание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004">
                <a:tc>
                  <a:txBody>
                    <a:bodyPr/>
                    <a:lstStyle/>
                    <a:p>
                      <a:pPr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Текущий:</a:t>
                      </a:r>
                      <a:r>
                        <a:rPr lang="ru-RU" sz="14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проводится оценка знаний, практических умений и навыков, качества выполнения работы в конце занятия.</a:t>
                      </a: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Наблюдение,  обсуждение и  оценка  педагогом  выполненных изделий.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256">
                <a:tc>
                  <a:txBody>
                    <a:bodyPr/>
                    <a:lstStyle/>
                    <a:p>
                      <a:pPr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Тематический: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проводится оценка знаний, практических умений и навыков, качество выполнения работы в конце пройденной темы.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Наблюдение, обсуждение (устный опрос)  и  оценка  педагогом  совместно с детьми  выполненных изделий.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Теория: опрос.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Практика: творческая работа, представленная на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минивыставке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конкурсах и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др.мероприятиях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630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15816" y="801178"/>
            <a:ext cx="4032448" cy="393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7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качества освоения программы</a:t>
            </a:r>
            <a:endParaRPr lang="ru-RU" sz="17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094096"/>
              </p:ext>
            </p:extLst>
          </p:nvPr>
        </p:nvGraphicFramePr>
        <p:xfrm>
          <a:off x="1475656" y="1124744"/>
          <a:ext cx="7200800" cy="5369701"/>
        </p:xfrm>
        <a:graphic>
          <a:graphicData uri="http://schemas.openxmlformats.org/drawingml/2006/table">
            <a:tbl>
              <a:tblPr firstRow="1" firstCol="1" bandRow="1"/>
              <a:tblGrid>
                <a:gridCol w="2736304"/>
                <a:gridCol w="1944216"/>
                <a:gridCol w="2520280"/>
              </a:tblGrid>
              <a:tr h="190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Виды контроля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86" marR="55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Методы контроля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86" marR="55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Формы контроля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86" marR="55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512">
                <a:tc>
                  <a:txBody>
                    <a:bodyPr/>
                    <a:lstStyle/>
                    <a:p>
                      <a:pPr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Тематический: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проводится оценка знаний, практических умений и навыков, качество выполнения работы в конце пройденной темы.</a:t>
                      </a:r>
                    </a:p>
                  </a:txBody>
                  <a:tcPr marL="55786" marR="55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Наблюдение, обсуждение (устный опрос)  и  оценка  педагогом  совместно с детьми  выполненных изделий.</a:t>
                      </a:r>
                    </a:p>
                  </a:txBody>
                  <a:tcPr marL="55786" marR="55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Теория: опрос.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Практика: творческая работа, представленная на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минивыставке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конкурсах и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др.мероприятиях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55786" marR="55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5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Промежуточный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проводится в конце первого полугодия.  Дети выполняют творческое задание, на котором показывают полученные знания, умения по заданной теме, личностное  развитие,  взаимоотношения  в коллективе.  </a:t>
                      </a:r>
                    </a:p>
                  </a:txBody>
                  <a:tcPr marL="55786" marR="55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Наблюдение, обсуждение (опрос)  и  оценка  педагогом  совместно с детьми  выполненных изделий.</a:t>
                      </a:r>
                    </a:p>
                  </a:txBody>
                  <a:tcPr marL="55786" marR="55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Промежуточная аттестация: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Теория: тест.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Практика: творческая работа, представленная на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отчетной выставке по итогам 1 полугодия учебного года, конкурсы. </a:t>
                      </a:r>
                    </a:p>
                  </a:txBody>
                  <a:tcPr marL="55786" marR="55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тоговый 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проводится по итогам второго полугодия в форме опроса, тестирования, анкетирования, участия в выставках уровня, защиты творческих работ, мини мастер-класса, личностное  развитие,  взаимоотношения  в коллективе и учет изменений.  </a:t>
                      </a:r>
                    </a:p>
                  </a:txBody>
                  <a:tcPr marL="55786" marR="55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Наблюдение, обсуждение (опрос)  и  оценка  педагогом  совместно с детьми  выполненного «творческого  задания».  </a:t>
                      </a:r>
                    </a:p>
                  </a:txBody>
                  <a:tcPr marL="55786" marR="55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Итоговая аттестация: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Теория: тест.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Практика: творческая работа, представленная на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отчетной выставке по итогам учебного  года/завершению  Программы. </a:t>
                      </a:r>
                    </a:p>
                  </a:txBody>
                  <a:tcPr marL="55786" marR="557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323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31640" y="404664"/>
            <a:ext cx="74168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Аттестация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63055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Аттестация учащихся  является  важным  показателем  качества  образовательных  услуг.    Все  вопросы  аттестации  учащихся  в  Учреждении регулируются «Положением об аттестации учащихся». Оно определяет основные моменты, связанные с эти процессом: цели, задачи, принципы аттестации, ее виды и формы, критерии оценки, организационные этапы. Предметом  аттестации  являются  знания,  умения,  навыки  детей,  личностное развитие, полученные  ими  в  процессе  обучения.  Основными  принципами  аттестации являются учет индивидуальных и возрастных особенностей, свобода выбора  педагогом  методов  и  форм  проведения  аттестации  и  оценки  результатов; открытость результатов аттестации для родителей.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63055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 определении  уровня 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обученности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в  Учреждении  используются  следующие  показатели:  максимальный, средний и  минимальный уровни.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63055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 аттестации  отражаются  в  ведомости  установленной  формы. Учащиеся,  успешно  прошедшие  итоговую  аттестацию  по  Программе,   получают  удостоверение о завершении курса обучения.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15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6278" y="432734"/>
            <a:ext cx="7365504" cy="63408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2"/>
                </a:solidFill>
              </a:rPr>
              <a:t>НОРМАТИВНАЯ БАЗА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2626" y="1412776"/>
            <a:ext cx="7272808" cy="4822078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1. ФЗ РФ от </a:t>
            </a:r>
            <a:r>
              <a:rPr lang="ru-RU" sz="2400" dirty="0"/>
              <a:t>29.12.2012г. № 273-ФЗ «Об образовании в Российской Федерации</a:t>
            </a:r>
            <a:r>
              <a:rPr lang="ru-RU" sz="2400" dirty="0" smtClean="0"/>
              <a:t>».</a:t>
            </a:r>
          </a:p>
          <a:p>
            <a:pPr marL="0" indent="0">
              <a:buNone/>
            </a:pPr>
            <a:r>
              <a:rPr lang="ru-RU" sz="2400" dirty="0" smtClean="0"/>
              <a:t>2.  </a:t>
            </a:r>
            <a:r>
              <a:rPr lang="ru-RU" sz="2400" dirty="0"/>
              <a:t>Приказ </a:t>
            </a:r>
            <a:r>
              <a:rPr lang="ru-RU" sz="2400" dirty="0" err="1" smtClean="0"/>
              <a:t>Мин.просвещения</a:t>
            </a:r>
            <a:r>
              <a:rPr lang="ru-RU" sz="2400" dirty="0" smtClean="0"/>
              <a:t> от 09.11.2018г. </a:t>
            </a:r>
            <a:r>
              <a:rPr lang="ru-RU" sz="2400" dirty="0"/>
              <a:t>№ 196 </a:t>
            </a:r>
          </a:p>
          <a:p>
            <a:pPr marL="0" indent="0">
              <a:buNone/>
            </a:pPr>
            <a:r>
              <a:rPr lang="ru-RU" sz="2400" dirty="0" smtClean="0"/>
              <a:t>«Об </a:t>
            </a:r>
            <a:r>
              <a:rPr lang="ru-RU" sz="2400" dirty="0"/>
              <a:t>утверждении Порядка организации и </a:t>
            </a:r>
            <a:r>
              <a:rPr lang="ru-RU" sz="2400" dirty="0" smtClean="0"/>
              <a:t> осуществления </a:t>
            </a:r>
            <a:r>
              <a:rPr lang="ru-RU" sz="2400" dirty="0"/>
              <a:t>образовательной деятельности по дополнительным общеобразовательным </a:t>
            </a:r>
            <a:r>
              <a:rPr lang="ru-RU" sz="2400" dirty="0" smtClean="0"/>
              <a:t>программам».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3.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4312055"/>
            <a:ext cx="6408712" cy="791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2626" y="5132965"/>
            <a:ext cx="3744200" cy="89743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0876" y="5151127"/>
            <a:ext cx="2981574" cy="331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822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63688" y="1196752"/>
            <a:ext cx="66967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Оценочные материалы.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ходе прогностической диагностики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 учащихся проверяется и выявляется: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познавательная активность,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специальных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ЗУНов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самостоятельности.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коммуникативные умения.</a:t>
            </a:r>
          </a:p>
        </p:txBody>
      </p:sp>
    </p:spTree>
    <p:extLst>
      <p:ext uri="{BB962C8B-B14F-4D97-AF65-F5344CB8AC3E}">
        <p14:creationId xmlns:p14="http://schemas.microsoft.com/office/powerpoint/2010/main" val="20997038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31640" y="419279"/>
            <a:ext cx="7560840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ходе промежуточной и итоговой диагностики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 учащихся проверяется и выявляется уровень подготовки по следующим критериям и параметрам:</a:t>
            </a:r>
          </a:p>
          <a:p>
            <a:r>
              <a:rPr lang="ru-RU" sz="17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1.Теоретическая подготовка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теоретические знания по основным разделам программы,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владение специальной терминологией.</a:t>
            </a:r>
          </a:p>
          <a:p>
            <a:r>
              <a:rPr lang="ru-RU" sz="17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2.Практическая подготовка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практические умения и навыки, предусмотренные  Программой,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владение специальным оборудованием и оснащением,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творческие навыки,</a:t>
            </a:r>
          </a:p>
          <a:p>
            <a:r>
              <a:rPr lang="ru-RU" sz="17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Общие учебные умения и навыки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3.1. Учебно-интеллектуальные умения: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умение подбирать и анализировать специальную литературу,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умение пользоваться компьютерными источниками информации,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осуществлять учебно-исследовательскую работу (проводить самостоятельные учебные исследования).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3.2.Учебно-коммуникативные умения: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слушать и слышать педагога,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выступать перед аудиторией,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вести полемику, участвовать в дискуссии.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3.3. Учебно-коммуникативные умения: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умение организовать свое рабочее (учебное) место,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навыки соблюдения в процессе деятельности правил безопасности,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аккуратно выполнять работу.</a:t>
            </a:r>
          </a:p>
          <a:p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957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31640" y="332656"/>
            <a:ext cx="7560840" cy="675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Организационно-педагогические условия.</a:t>
            </a:r>
          </a:p>
          <a:p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 условия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По данной программе может работать любой педагогический работник, соответствующий  всем  требованиям профессионального стандарта по должности «Педагог дополнительного образования» и учитель технологии. Помощь вспомогательного и обслуживающего персонала при реализации Программы  не  требуется. 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 программы.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 обеспечения  нормальных  условий  работы  необходимо  светлое помещение отвечающее  требованиям образовательного процесса и санитарно-гигиеническим нормам,  а также  комплект  учебной мебели,  компьютер, проектор, инструменты,  материалы. 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наличие должны быть разные инструменты, необходимые для работы: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СВОЕ, ПЕРЕЧИСЛИТЬ, МОЖНО В ТАБЛИЧНОЙ ФОРМЕ.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наличие должны быть материалы, необходимые для работы: УКАЗАТЬ СВОЕ, ПЕРЕЧИСЛИТЬ, МОЖНО В ТАБЛИЧНОЙ ФОРМЕ.</a:t>
            </a:r>
          </a:p>
          <a:p>
            <a:endParaRPr lang="ru-RU" sz="17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7302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03648" y="620688"/>
            <a:ext cx="705678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Учебно-методическое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учебно-методическое обеспечение входят учебные и наглядные средства, которые необходимы для реализации программы.  Это - учебные и методические пособия, справочная литература, таблицы, схемы и плакаты, иллюстративный, фото- и видеоматериал, подборка  работ,  выполненных  учащимися  и  составляющих  фонд коллектива, инструкции по технике безопасности для учащихся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СВОЕ, ПЕРЕЧИСЛИТЬ</a:t>
            </a:r>
          </a:p>
          <a:p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 для педагога, учащихся: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список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 для педагога</a:t>
            </a:r>
          </a:p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список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 для учащихся</a:t>
            </a:r>
          </a:p>
          <a:p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1940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03648" y="1196752"/>
            <a:ext cx="669674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Программе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«________»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проверки первоначальных знаний учащихся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прогностической диагностики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(входной контроль) по ДОП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«_______»</a:t>
            </a:r>
          </a:p>
          <a:p>
            <a:pPr algn="ctr" fontAlgn="base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проверки первоначальных умений учащихся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прогностической диагностики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(входной контроль) по ДОП «_______»</a:t>
            </a:r>
          </a:p>
          <a:p>
            <a:pPr algn="ctr"/>
            <a:endParaRPr lang="ru-RU" dirty="0"/>
          </a:p>
          <a:p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96" y="404664"/>
            <a:ext cx="1633870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2589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03648" y="1196752"/>
            <a:ext cx="669674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№2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Программе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«________»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 fontAlgn="base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проверки знаний учащихся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промежуточной диагностики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(промежуточная аттестация) по ДОП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«________»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проверки первоначальных умений учащихся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промежуточной диагностики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(промежуточная аттестация) по ДОП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«______»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96" y="476672"/>
            <a:ext cx="1633870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4495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03648" y="1196752"/>
            <a:ext cx="669674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№3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Программе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«________»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 fontAlgn="base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проверки знаний учащихся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итоговой диагностики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(итоговая аттестация) по ДОП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«_____»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проверки первоначальных умений учащихся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итоговой диагностики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(итоговая аттестация) по ДОП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«________»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96" y="404664"/>
            <a:ext cx="1633870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7203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03648" y="897806"/>
            <a:ext cx="7416824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№4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Программе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«________»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проведению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прогностической диагностики учащихся (входной контроль)</a:t>
            </a:r>
          </a:p>
          <a:p>
            <a:pPr algn="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№5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Программе «________»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Диагностическая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начального уровня знаний, навыков, развития учащихся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прогностической диагностики (входной контроль)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№6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Программе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«________»</a:t>
            </a:r>
          </a:p>
          <a:p>
            <a:pPr algn="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 проведению промежуточной и итоговой диагностики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(оценивание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достижений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по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дополнительным общеразвивающим (рабочим) программам)</a:t>
            </a:r>
          </a:p>
          <a:p>
            <a:pPr algn="ctr"/>
            <a:endParaRPr lang="ru-RU" sz="17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96" y="260648"/>
            <a:ext cx="1633870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995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656302"/>
            <a:ext cx="7632848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№7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Программе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«________»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 Д О М О С Т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 учета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промежуточной аттестации учащихся по итогам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полугодия в 20___ – 20___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у.г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№8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Программе «________»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 проведению промежуточной и итоговой диагностики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(оценивание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личностного развития учащихся)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№9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Программе «________»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 Д О М О С Т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 учета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промежуточной по итогам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полугодия и итоговой аттестации учащихся в 20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20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у.г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(личностного развития учащихся)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10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Программе «________»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План-конспект занятий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904" y="332656"/>
            <a:ext cx="1633870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3674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84243"/>
              </p:ext>
            </p:extLst>
          </p:nvPr>
        </p:nvGraphicFramePr>
        <p:xfrm>
          <a:off x="1507253" y="1628800"/>
          <a:ext cx="7128791" cy="1927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1712"/>
                <a:gridCol w="2552215"/>
                <a:gridCol w="2024864"/>
              </a:tblGrid>
              <a:tr h="30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объединения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9" marR="5424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ДОП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9" marR="5424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группы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9" marR="54249" marT="0" marB="0" anchor="ctr">
                    <a:noFill/>
                  </a:tcPr>
                </a:tc>
              </a:tr>
              <a:tr h="193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9" marR="5424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9" marR="5424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9" marR="54249" marT="0" marB="0" anchor="ctr">
                    <a:noFill/>
                  </a:tcPr>
                </a:tc>
              </a:tr>
              <a:tr h="166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часов на учебный 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9" marR="5424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проведения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9" marR="5424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 И. О. педагога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9" marR="54249" marT="0" marB="0" anchor="ctr">
                    <a:noFill/>
                  </a:tcPr>
                </a:tc>
              </a:tr>
              <a:tr h="166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9" marR="5424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9" marR="5424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9" marR="54249" marT="0" marB="0" anchor="ctr">
                    <a:noFill/>
                  </a:tcPr>
                </a:tc>
              </a:tr>
              <a:tr h="166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Особенности группы (при их наличии)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9" marR="54249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Мероприятия, юбилейные даты, события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9" marR="54249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9" marR="5424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9" marR="5424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9" marR="54249" marT="0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884083"/>
              </p:ext>
            </p:extLst>
          </p:nvPr>
        </p:nvGraphicFramePr>
        <p:xfrm>
          <a:off x="1358958" y="4005064"/>
          <a:ext cx="7461514" cy="21650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798"/>
                <a:gridCol w="572191"/>
                <a:gridCol w="572191"/>
                <a:gridCol w="572191"/>
                <a:gridCol w="850758"/>
                <a:gridCol w="1846398"/>
                <a:gridCol w="1728192"/>
                <a:gridCol w="980795"/>
              </a:tblGrid>
              <a:tr h="217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п.п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35" marR="54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Месяц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35" marR="54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Число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35" marR="54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Кол-во часов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35" marR="54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Форма занятия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35" marR="54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Тема занятия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35" marR="54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Форма контроля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35" marR="54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Место проведения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35" marR="54235" marT="0" marB="0">
                    <a:noFill/>
                  </a:tcPr>
                </a:tc>
              </a:tr>
              <a:tr h="332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35" marR="54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сентябрь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35" marR="54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35" marR="54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35" marR="54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Фронтальная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35" marR="54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Введение в программу.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35" marR="54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Практическая работа, беседа, опрос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35" marR="54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ДТ, каб №1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35" marR="54235" marT="0" marB="0">
                    <a:noFill/>
                  </a:tcPr>
                </a:tc>
              </a:tr>
              <a:tr h="332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35" marR="54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сентябрь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35" marR="54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35" marR="54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35" marR="54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Фронтальная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35" marR="54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Выкладывание картин из ракушек и камней.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35" marR="54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Практическая работа, беседа, опрос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35" marR="54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ДТ,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каб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№1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35" marR="54235" marT="0" marB="0">
                    <a:noFill/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43609" y="191652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332656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Программе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«________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r"/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учебный график 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20__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20__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 год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87260" y="1621766"/>
          <a:ext cx="6987397" cy="365760"/>
        </p:xfrm>
        <a:graphic>
          <a:graphicData uri="http://schemas.openxmlformats.org/drawingml/2006/table">
            <a:tbl>
              <a:tblPr/>
              <a:tblGrid>
                <a:gridCol w="6987397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847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562074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СТРУКТУРА ПРОГРАММЫ 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75656" y="1052736"/>
            <a:ext cx="7363003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титульный </a:t>
            </a: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лист</a:t>
            </a:r>
          </a:p>
          <a:p>
            <a:pPr marL="0">
              <a:spcBef>
                <a:spcPts val="0"/>
              </a:spcBef>
            </a:pP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пояснительная записка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(направленность, новизна, </a:t>
            </a:r>
            <a:r>
              <a:rPr lang="ru-RU" sz="2000" dirty="0"/>
              <a:t>указываются нормативно-правовые документы, на основе которых строится программа;</a:t>
            </a:r>
            <a:r>
              <a:rPr lang="ru-RU" sz="2000" b="1" i="1" dirty="0"/>
              <a:t> </a:t>
            </a:r>
            <a:r>
              <a:rPr lang="ru-RU" sz="2000" dirty="0"/>
              <a:t>отражается</a:t>
            </a:r>
            <a:r>
              <a:rPr lang="ru-RU" sz="2000" b="1" i="1" dirty="0"/>
              <a:t> </a:t>
            </a:r>
            <a:r>
              <a:rPr lang="ru-RU" sz="2000" dirty="0" smtClean="0"/>
              <a:t>актуальность</a:t>
            </a:r>
            <a:r>
              <a:rPr lang="ru-RU" sz="2000" dirty="0"/>
              <a:t>;</a:t>
            </a:r>
            <a:r>
              <a:rPr lang="ru-RU" sz="2000" b="1" i="1" dirty="0"/>
              <a:t> </a:t>
            </a:r>
            <a:r>
              <a:rPr lang="ru-RU" sz="2000" dirty="0" smtClean="0"/>
              <a:t>цель </a:t>
            </a:r>
            <a:r>
              <a:rPr lang="ru-RU" sz="2000" dirty="0"/>
              <a:t>и задачи программы;</a:t>
            </a:r>
            <a:r>
              <a:rPr lang="ru-RU" sz="2000" b="1" i="1" dirty="0"/>
              <a:t> </a:t>
            </a:r>
            <a:r>
              <a:rPr lang="ru-RU" sz="2000" dirty="0"/>
              <a:t>планируемые результаты;</a:t>
            </a:r>
            <a:r>
              <a:rPr lang="ru-RU" sz="2000" b="1" i="1" dirty="0"/>
              <a:t> </a:t>
            </a:r>
            <a:r>
              <a:rPr lang="ru-RU" sz="2000" dirty="0"/>
              <a:t>методы, формы обучения;</a:t>
            </a:r>
            <a:r>
              <a:rPr lang="ru-RU" sz="2000" b="1" i="1" dirty="0"/>
              <a:t> </a:t>
            </a:r>
            <a:r>
              <a:rPr lang="ru-RU" sz="2000" dirty="0"/>
              <a:t>формы и методы </a:t>
            </a:r>
            <a:r>
              <a:rPr lang="ru-RU" sz="2000" dirty="0" smtClean="0"/>
              <a:t>контроля)</a:t>
            </a: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учебный </a:t>
            </a: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план;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содержание учебного плана;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методическое </a:t>
            </a: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обеспечение </a:t>
            </a: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программы</a:t>
            </a: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список литературы для педагога, учащихся;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приложения</a:t>
            </a: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9354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auto">
          <a:xfrm>
            <a:off x="1331640" y="5013176"/>
            <a:ext cx="7358115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</a:rPr>
              <a:t>При создании данной презентации использован шаблон: </a:t>
            </a:r>
            <a:endParaRPr lang="ru-RU" sz="1600" dirty="0">
              <a:solidFill>
                <a:prstClr val="black"/>
              </a:solidFill>
              <a:latin typeface="Monotype Corsiva" pitchFamily="66" charset="0"/>
            </a:endParaRPr>
          </a:p>
          <a:p>
            <a:pPr algn="ctr">
              <a:defRPr/>
            </a:pPr>
            <a:endParaRPr lang="ru-RU" sz="800" dirty="0">
              <a:solidFill>
                <a:prstClr val="black"/>
              </a:solidFill>
              <a:latin typeface="Monotype Corsiva" pitchFamily="66" charset="0"/>
            </a:endParaRPr>
          </a:p>
          <a:p>
            <a:pPr algn="ctr">
              <a:defRPr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Фокина Лидия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Петровна, учитель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начальных классов</a:t>
            </a:r>
          </a:p>
          <a:p>
            <a:pPr algn="ctr">
              <a:defRPr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МКОУ «СОШ ст.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Евсино» </a:t>
            </a:r>
            <a:r>
              <a:rPr lang="ru-RU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Искитимского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района</a:t>
            </a:r>
          </a:p>
          <a:p>
            <a:pPr algn="ctr">
              <a:defRPr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Новосибирской области</a:t>
            </a: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1361051" y="2348880"/>
            <a:ext cx="73581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Спасибо за внимание !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2474"/>
            <a:ext cx="8229600" cy="562074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Титульный лист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03648" y="660771"/>
            <a:ext cx="6912768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казённое учреждение «Управление образования»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бюджетное учреждение дополнительного образования  «Дом творчества» </a:t>
            </a:r>
            <a:r>
              <a:rPr lang="ru-RU" sz="1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Кемского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муниципального района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1632519"/>
            <a:ext cx="3131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Принята на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заседании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педагогического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совета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«  ___ « _________ 20__ г.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Протокол № 1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29619" y="1632519"/>
            <a:ext cx="3131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УТВЕРЖДАЮ</a:t>
            </a:r>
          </a:p>
          <a:p>
            <a:pPr algn="r"/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Директор МБУДО </a:t>
            </a:r>
            <a:r>
              <a:rPr lang="ru-RU" sz="1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Кемского</a:t>
            </a:r>
            <a:endParaRPr lang="ru-RU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Дома творчества</a:t>
            </a:r>
          </a:p>
          <a:p>
            <a:pPr algn="r"/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59880" y="3068960"/>
            <a:ext cx="74888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Дополнительная общеобразовательная общеразвивающая программа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 направленности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«_______________________»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 учащихся: 0 -0 лет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 реализации:  __ год (лет)</a:t>
            </a:r>
          </a:p>
          <a:p>
            <a:pPr algn="r"/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Автор-составитель: 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Петрова Елена Александровна,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 дополнительного образования</a:t>
            </a:r>
          </a:p>
          <a:p>
            <a:pPr algn="r"/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г.Кемь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2019.</a:t>
            </a:r>
          </a:p>
          <a:p>
            <a:pPr algn="ctr"/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795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547664" y="188640"/>
            <a:ext cx="6912768" cy="56207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accent2"/>
                </a:solidFill>
              </a:rPr>
              <a:t>СХЕМА НАПИСАНИЯ ДОП</a:t>
            </a:r>
            <a:endParaRPr lang="ru-RU" sz="3200" b="1" i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836712"/>
            <a:ext cx="7812360" cy="5892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7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Пояснительная записка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Расписать о конкретном виде творчества, искусства. Немного из истории появления, термины и т.п.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7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Актуальность </a:t>
            </a:r>
            <a:r>
              <a:rPr lang="ru-RU" sz="1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дополнительной </a:t>
            </a: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общеобразовательной общеразвивающей программы </a:t>
            </a:r>
            <a:r>
              <a:rPr lang="ru-RU" sz="1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«_____» </a:t>
            </a: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(далее по тексту – Программа) обусловлена потребностями и интересами учащихся, современными  идеями  и  актуальными  направлениями  развития  культуры, экономики  и  социальной  сферы.  Программа  способствует  эстетическому  и творческому  развитию  учащихся,  а  полученные  знания  и  приобретенные навыки  выполнения  работ  помогут  определиться учащимся с  выбором  будущей профессии. Прикладное творчество позволяет найти для детей увлекательное занятие, не прибегая к помощи телевизора или компьютера. </a:t>
            </a:r>
            <a:r>
              <a:rPr lang="ru-RU" sz="17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УКАЗАТЬ СВОЕ</a:t>
            </a:r>
            <a:endParaRPr lang="ru-RU" sz="1700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7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Педагогическая  </a:t>
            </a:r>
            <a:r>
              <a:rPr lang="ru-RU" sz="17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целесообразность</a:t>
            </a: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Программы в том, что она  направлена на  удовлетворение познавательного интереса и расширение информированности учащихся в области  декоративно-прикладного искусства.  Помогает сформировать представление о таких специальностях, как декоратор, дизайнер,  художник. В ходе реализации Программы учащиеся изучат такие виды </a:t>
            </a:r>
            <a:r>
              <a:rPr lang="ru-RU" sz="1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техник,  </a:t>
            </a:r>
            <a:r>
              <a:rPr lang="ru-RU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….. УКАЗАТЬ СВОЕ</a:t>
            </a:r>
          </a:p>
        </p:txBody>
      </p:sp>
    </p:spTree>
    <p:extLst>
      <p:ext uri="{BB962C8B-B14F-4D97-AF65-F5344CB8AC3E}">
        <p14:creationId xmlns:p14="http://schemas.microsoft.com/office/powerpoint/2010/main" val="2790158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5656" y="836712"/>
            <a:ext cx="7344817" cy="5934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i="1" dirty="0" smtClean="0"/>
              <a:t>	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Отличительная особенность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 интеграция с рядом учебных предметов: изобразительное искусство, черчение, история, технология. Интеграция является не простым сложением знаний по нескольким дисциплинам, а объединяет их, систематизирует, расширяет и служит основой развития познавательного интереса. Программа дает возможность учащимся не только изучить различные техники декоративно-прикладного искусства, но и применить их, используя комплексно, при проектировании  предмета. Воплощение своей фантазии в самостоятельном проектировании и декоративном украшении изделий не только дает выход творческой энергии ребенка, но и имеет практическую пользу. УКАЗАТЬ СВОЕ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Данная программа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основана или разработана на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программах _____(указать программы и авторов). УКАЗАТЬ СВОЕ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7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65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188640"/>
            <a:ext cx="7416825" cy="6437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i="1" dirty="0" smtClean="0"/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составлена в соответствии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требованиями нормативных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локальных документов: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Закон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 от 29 декабря 2012 года № 273-ФЗ «Об образовании в Российской Федерации»; </a:t>
            </a:r>
          </a:p>
          <a:p>
            <a:pPr lvl="0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СанПиН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2.4.4.3172–14 « Санитарно-эпидемиологические требования к устройству, содержанию и организации режима работы образовательных организаций дополнительного образования детей», утв. постановлением Главного государственного санитарного врача РФ от 04.07.2014 № 41; </a:t>
            </a:r>
          </a:p>
          <a:p>
            <a:pPr lvl="0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Концепция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дополнительного образования детей;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Мин.просвещения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09.11.2018г. № 196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организации и  осуществления образовательной деятельности по дополнительным общеобразовательным программам».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Положение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рабочей (дополнительной общеразвивающей) программе   МБУДО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Кемского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Дома творчества,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утв.приказом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директора № 130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о.д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  15.05.2018 г.</a:t>
            </a:r>
          </a:p>
          <a:p>
            <a:pPr indent="630555" algn="just"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1840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332656"/>
            <a:ext cx="7437717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055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63055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Задачи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ru-RU" sz="2000" dirty="0"/>
          </a:p>
          <a:p>
            <a:pPr indent="630555" algn="just">
              <a:spcAft>
                <a:spcPts val="0"/>
              </a:spcAft>
            </a:pP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образовательные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ru-RU" sz="2000" dirty="0"/>
          </a:p>
          <a:p>
            <a:pPr indent="630555" algn="just">
              <a:spcAft>
                <a:spcPts val="0"/>
              </a:spcAft>
            </a:pP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развивающие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ru-RU" sz="2000" dirty="0"/>
          </a:p>
          <a:p>
            <a:pPr indent="630555" algn="just">
              <a:spcAft>
                <a:spcPts val="0"/>
              </a:spcAft>
            </a:pP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воспитательные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/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Вид: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общеразвивающая.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модифицированная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 УКАЗАТЬ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СВОЕ.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Направленность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художественная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 УКАЗАТЬ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СВОЕ.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Категория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учащихся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дети и подростки мужского и женского пола 7-14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лет или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УКАЗАТЬ СВОЕ.</a:t>
            </a:r>
          </a:p>
          <a:p>
            <a:pPr indent="449580" algn="just">
              <a:lnSpc>
                <a:spcPct val="115000"/>
              </a:lnSpc>
            </a:pP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Наполняемость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14-15 человек или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УКАЗАТЬ СВОЕ.</a:t>
            </a:r>
          </a:p>
          <a:p>
            <a:pPr indent="450215" algn="just"/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Форма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очная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 УКАЗАТЬ СВОЕ.</a:t>
            </a:r>
          </a:p>
          <a:p>
            <a:pPr indent="450215" algn="just"/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Продолжительность обучения: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144 часа в год/ 4 часа в неделю/ 9 месяцев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 УКАЗАТЬ СВОЕ.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Режим занятий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2 раза в неделю по 2 часа/ занятие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45 минут с 10-минутной переменой в соответствии с расписанием занятий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УКАЗАТЬ СВОЕ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550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404664"/>
            <a:ext cx="7437717" cy="5727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055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Условия набора.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Принимаются все желающие, не имеющие противопоказаний по здоровью, без конкурсного отбора, прошедшие стартовую диагностику (входной контроль) с целью выявления уровня готовности ребёнка и его индивидуальных особенностей (интересов, первичных умений и навыков, мотивации для занятий и т. п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 УКАЗАТЬ СВОЕ.</a:t>
            </a:r>
          </a:p>
          <a:p>
            <a:pPr indent="63055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сложности программы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стартовый. Учащиеся  в ходе программы осваивают первоначальные знания и знакомятся со спецификой предметной области –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____.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Используются общедоступные и универсальные формы обучения. Детям дается минимальная сложность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материала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63055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Виды занятия: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лекция, беседа, дискуссия, обсуждение с элементами самостоятельной работы, рассказ, практическое, самостоятельная или контрольная работа, мастер-класс, конференция, игра (деловая, ролевая), экскурсия,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исследование или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УКАЗАТЬ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СВОЕ.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4592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95373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2329</Words>
  <Application>Microsoft Office PowerPoint</Application>
  <PresentationFormat>Экран (4:3)</PresentationFormat>
  <Paragraphs>394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6" baseType="lpstr">
      <vt:lpstr>Arial</vt:lpstr>
      <vt:lpstr>Calibri</vt:lpstr>
      <vt:lpstr>Mistral</vt:lpstr>
      <vt:lpstr>Monotype Corsiva</vt:lpstr>
      <vt:lpstr>Times New Roman</vt:lpstr>
      <vt:lpstr>Тема Office</vt:lpstr>
      <vt:lpstr>Презентация PowerPoint</vt:lpstr>
      <vt:lpstr>НОРМАТИВНАЯ БАЗА</vt:lpstr>
      <vt:lpstr>СТРУКТУРА ПРОГРАММЫ </vt:lpstr>
      <vt:lpstr>Титульный 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91</cp:revision>
  <dcterms:created xsi:type="dcterms:W3CDTF">2014-11-07T17:01:55Z</dcterms:created>
  <dcterms:modified xsi:type="dcterms:W3CDTF">2019-05-11T17:06:14Z</dcterms:modified>
</cp:coreProperties>
</file>